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422" r:id="rId2"/>
    <p:sldId id="424" r:id="rId3"/>
    <p:sldId id="443" r:id="rId4"/>
    <p:sldId id="427" r:id="rId5"/>
    <p:sldId id="433" r:id="rId6"/>
    <p:sldId id="444" r:id="rId7"/>
    <p:sldId id="423" r:id="rId8"/>
    <p:sldId id="428" r:id="rId9"/>
    <p:sldId id="445" r:id="rId10"/>
    <p:sldId id="434" r:id="rId11"/>
    <p:sldId id="435" r:id="rId12"/>
    <p:sldId id="436" r:id="rId13"/>
    <p:sldId id="437" r:id="rId14"/>
    <p:sldId id="438" r:id="rId15"/>
    <p:sldId id="439" r:id="rId16"/>
    <p:sldId id="430" r:id="rId17"/>
    <p:sldId id="440" r:id="rId18"/>
    <p:sldId id="429" r:id="rId19"/>
    <p:sldId id="446" r:id="rId20"/>
    <p:sldId id="441" r:id="rId21"/>
    <p:sldId id="426" r:id="rId22"/>
    <p:sldId id="432" r:id="rId23"/>
    <p:sldId id="431" r:id="rId24"/>
    <p:sldId id="447" r:id="rId25"/>
    <p:sldId id="442" r:id="rId26"/>
    <p:sldId id="260" r:id="rId2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39" autoAdjust="0"/>
    <p:restoredTop sz="68646" autoAdjust="0"/>
  </p:normalViewPr>
  <p:slideViewPr>
    <p:cSldViewPr snapToGrid="0" showGuides="1">
      <p:cViewPr>
        <p:scale>
          <a:sx n="96" d="100"/>
          <a:sy n="96" d="100"/>
        </p:scale>
        <p:origin x="1688" y="144"/>
      </p:cViewPr>
      <p:guideLst>
        <p:guide orient="horz" pos="2160"/>
        <p:guide pos="2880"/>
      </p:guideLst>
    </p:cSldViewPr>
  </p:slideViewPr>
  <p:outlineViewPr>
    <p:cViewPr>
      <p:scale>
        <a:sx n="33" d="100"/>
        <a:sy n="33" d="100"/>
      </p:scale>
      <p:origin x="0" y="0"/>
    </p:cViewPr>
  </p:outlineViewPr>
  <p:notesTextViewPr>
    <p:cViewPr>
      <p:scale>
        <a:sx n="170" d="100"/>
        <a:sy n="17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26755-F235-4894-80FD-CD206805168D}" type="datetimeFigureOut">
              <a:rPr lang="en-US" smtClean="0"/>
              <a:t>12/9/16</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DEC4E-2C72-4AA4-BF83-677F366473B6}" type="slidenum">
              <a:rPr lang="en-US" smtClean="0"/>
              <a:t>‹#›</a:t>
            </a:fld>
            <a:endParaRPr lang="en-US"/>
          </a:p>
        </p:txBody>
      </p:sp>
    </p:spTree>
    <p:extLst>
      <p:ext uri="{BB962C8B-B14F-4D97-AF65-F5344CB8AC3E}">
        <p14:creationId xmlns:p14="http://schemas.microsoft.com/office/powerpoint/2010/main" val="3483483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Hi, my name is</a:t>
            </a:r>
            <a:r>
              <a:rPr kumimoji="1" lang="en-US" altLang="zh-CN" baseline="0" dirty="0" smtClean="0"/>
              <a:t> </a:t>
            </a:r>
            <a:r>
              <a:rPr kumimoji="1" lang="en-US" altLang="zh-CN" baseline="0" dirty="0" err="1" smtClean="0"/>
              <a:t>Zhujiashun</a:t>
            </a:r>
            <a:r>
              <a:rPr kumimoji="1" lang="en-US" altLang="zh-CN" baseline="0" dirty="0" smtClean="0"/>
              <a:t>. I comes from shanghai </a:t>
            </a:r>
            <a:r>
              <a:rPr kumimoji="1" lang="en-US" altLang="zh-CN" baseline="0" dirty="0" err="1" smtClean="0"/>
              <a:t>jiaotong</a:t>
            </a:r>
            <a:r>
              <a:rPr kumimoji="1" lang="en-US" altLang="zh-CN" baseline="0" dirty="0" smtClean="0"/>
              <a:t> university.</a:t>
            </a:r>
          </a:p>
          <a:p>
            <a:r>
              <a:rPr kumimoji="1" lang="en-US" altLang="zh-CN" baseline="0" dirty="0" smtClean="0"/>
              <a:t>The topic I am going to talk about is about an </a:t>
            </a:r>
            <a:r>
              <a:rPr lang="en-US" altLang="zh-CN" b="0" dirty="0" smtClean="0"/>
              <a:t>Efficient Wear-Aware Allocator for Non-Volatile Memory </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a:t>
            </a:fld>
            <a:endParaRPr lang="en-US"/>
          </a:p>
        </p:txBody>
      </p:sp>
    </p:spTree>
    <p:extLst>
      <p:ext uri="{BB962C8B-B14F-4D97-AF65-F5344CB8AC3E}">
        <p14:creationId xmlns:p14="http://schemas.microsoft.com/office/powerpoint/2010/main" val="1687926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Let’s go to the design of </a:t>
            </a:r>
            <a:r>
              <a:rPr kumimoji="1" lang="en-US" altLang="zh-CN" dirty="0" err="1" smtClean="0"/>
              <a:t>Wamalloc</a:t>
            </a:r>
            <a:r>
              <a:rPr kumimoji="1" lang="en-US" altLang="zh-CN"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 most important design goal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wear-leveling.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Without hardware level wear-leveling, every time applications request memory, a memory block with the least allocation times so far</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is expected to be allocated.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a strict policy that allocates the exact block may introduce extra time penalty.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later,</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we will see a hybrid method to tackle this problem.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Another requirement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low allocation latency, otherwise allocator would probably become the bottleneck of the entire application, which results in the allocator to be useless. To reduce the latency, every thread should have its own local heap to reduce the possible lock contention, and all memory owned by threads should be managed by a global heap.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 figure</a:t>
            </a:r>
            <a:r>
              <a:rPr lang="en-US" altLang="zh-CN" baseline="0" dirty="0" smtClean="0"/>
              <a:t> shows the overall structure of the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smtClean="0"/>
              <a:t>Every thread has its own local heap, and there is unique global heap managing the whole memory.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I</a:t>
            </a:r>
            <a:r>
              <a:rPr lang="en-US" altLang="zh-CN" sz="1200" kern="1200" dirty="0" smtClean="0">
                <a:solidFill>
                  <a:schemeClr val="tx1"/>
                </a:solidFill>
                <a:effectLst/>
                <a:latin typeface="+mn-lt"/>
                <a:ea typeface="+mn-ea"/>
                <a:cs typeface="+mn-cs"/>
              </a:rPr>
              <a:t>f a request from an</a:t>
            </a:r>
            <a:r>
              <a:rPr lang="en-US" altLang="zh-CN" sz="1200" kern="1200" baseline="0" dirty="0" smtClean="0">
                <a:solidFill>
                  <a:schemeClr val="tx1"/>
                </a:solidFill>
                <a:effectLst/>
                <a:latin typeface="+mn-lt"/>
                <a:ea typeface="+mn-ea"/>
                <a:cs typeface="+mn-cs"/>
              </a:rPr>
              <a:t> application</a:t>
            </a:r>
            <a:r>
              <a:rPr lang="en-US" altLang="zh-CN" sz="1200" kern="1200" dirty="0" smtClean="0">
                <a:solidFill>
                  <a:schemeClr val="tx1"/>
                </a:solidFill>
                <a:effectLst/>
                <a:latin typeface="+mn-lt"/>
                <a:ea typeface="+mn-ea"/>
                <a:cs typeface="+mn-cs"/>
              </a:rPr>
              <a:t> can be satisfied by its local heap, the allocation latency will be very low since there is no lock contention</a:t>
            </a:r>
            <a:r>
              <a:rPr lang="en-US" altLang="zh-CN" sz="1200" kern="1200" baseline="0" dirty="0" smtClean="0">
                <a:solidFill>
                  <a:schemeClr val="tx1"/>
                </a:solidFill>
                <a:effectLst/>
                <a:latin typeface="+mn-lt"/>
                <a:ea typeface="+mn-ea"/>
                <a:cs typeface="+mn-cs"/>
              </a:rPr>
              <a:t> and no need to communicate with other threads.</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en-US" altLang="zh-CN" dirty="0" smtClean="0"/>
          </a:p>
          <a:p>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10</a:t>
            </a:fld>
            <a:endParaRPr lang="en-US"/>
          </a:p>
        </p:txBody>
      </p:sp>
    </p:spTree>
    <p:extLst>
      <p:ext uri="{BB962C8B-B14F-4D97-AF65-F5344CB8AC3E}">
        <p14:creationId xmlns:p14="http://schemas.microsoft.com/office/powerpoint/2010/main" val="1760281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Memory chunk is the basic unit that would be transferred between global heap and local heap,</a:t>
            </a:r>
            <a:r>
              <a:rPr lang="en-US" altLang="zh-CN" sz="1200" kern="1200" baseline="0" dirty="0" smtClean="0">
                <a:solidFill>
                  <a:schemeClr val="tx1"/>
                </a:solidFill>
                <a:effectLst/>
                <a:latin typeface="+mn-lt"/>
                <a:ea typeface="+mn-ea"/>
                <a:cs typeface="+mn-cs"/>
              </a:rPr>
              <a:t> which </a:t>
            </a:r>
            <a:r>
              <a:rPr lang="en-US" altLang="zh-CN" sz="1200" kern="1200" dirty="0" smtClean="0">
                <a:solidFill>
                  <a:schemeClr val="tx1"/>
                </a:solidFill>
                <a:effectLst/>
                <a:latin typeface="+mn-lt"/>
                <a:ea typeface="+mn-ea"/>
                <a:cs typeface="+mn-cs"/>
              </a:rPr>
              <a:t>consists of two parts: a small chunk header and a 64KB chunk body.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 body is divided into several memory blocks based on its size class.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Obviously, with smaller size class comes more memory blocks.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 header stores metadata such as the number of remaining free blocks, its size class and so 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uses two sets of size class: small-span</a:t>
            </a:r>
            <a:r>
              <a:rPr lang="en-US" altLang="zh-CN" sz="1200" kern="1200" baseline="0" dirty="0" smtClean="0">
                <a:solidFill>
                  <a:schemeClr val="tx1"/>
                </a:solidFill>
                <a:effectLst/>
                <a:latin typeface="+mn-lt"/>
                <a:ea typeface="+mn-ea"/>
                <a:cs typeface="+mn-cs"/>
              </a:rPr>
              <a:t> and </a:t>
            </a:r>
            <a:r>
              <a:rPr lang="en-US" altLang="zh-CN" sz="1200" kern="1200" dirty="0" smtClean="0">
                <a:solidFill>
                  <a:schemeClr val="tx1"/>
                </a:solidFill>
                <a:effectLst/>
                <a:latin typeface="+mn-lt"/>
                <a:ea typeface="+mn-ea"/>
                <a:cs typeface="+mn-cs"/>
              </a:rPr>
              <a:t>large-span.</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the memory requests larger than 64KB,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redirect the request to operating system via system call such as </a:t>
            </a:r>
            <a:r>
              <a:rPr lang="en-US" altLang="zh-CN" sz="1200" kern="1200" dirty="0" err="1" smtClean="0">
                <a:solidFill>
                  <a:schemeClr val="tx1"/>
                </a:solidFill>
                <a:effectLst/>
                <a:latin typeface="+mn-lt"/>
                <a:ea typeface="+mn-ea"/>
                <a:cs typeface="+mn-cs"/>
              </a:rPr>
              <a:t>mmap</a:t>
            </a:r>
            <a:r>
              <a:rPr lang="en-US" altLang="zh-CN"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the beginning,</a:t>
            </a:r>
            <a:r>
              <a:rPr lang="en-US" altLang="zh-CN" sz="1200" kern="1200" baseline="0" dirty="0" smtClean="0">
                <a:solidFill>
                  <a:schemeClr val="tx1"/>
                </a:solidFill>
                <a:effectLst/>
                <a:latin typeface="+mn-lt"/>
                <a:ea typeface="+mn-ea"/>
                <a:cs typeface="+mn-cs"/>
              </a:rPr>
              <a:t> all blocks are clean, which are indicated by a free pointer.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When a block is freed by the application, it is added to some kind of reuse list according to our wear-leveling policy to be discussed later.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sz="1200" dirty="0" smtClean="0"/>
              <a:t>Chunk size has a fixed value to simply the design of global heap.</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11</a:t>
            </a:fld>
            <a:endParaRPr lang="en-US"/>
          </a:p>
        </p:txBody>
      </p:sp>
    </p:spTree>
    <p:extLst>
      <p:ext uri="{BB962C8B-B14F-4D97-AF65-F5344CB8AC3E}">
        <p14:creationId xmlns:p14="http://schemas.microsoft.com/office/powerpoint/2010/main" val="1875641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Local heap is maintained by each thread, which stores information to find the appropriate chunk</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Every memory chunk in the local heap can be classified into five categories:</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in-use</a:t>
            </a:r>
            <a:r>
              <a:rPr lang="en-US" altLang="zh-CN" sz="1200" kern="1200" baseline="0" dirty="0" smtClean="0">
                <a:solidFill>
                  <a:schemeClr val="tx1"/>
                </a:solidFill>
                <a:effectLst/>
                <a:latin typeface="+mn-lt"/>
                <a:ea typeface="+mn-ea"/>
                <a:cs typeface="+mn-cs"/>
              </a:rPr>
              <a:t> chunk means that w</a:t>
            </a:r>
            <a:r>
              <a:rPr lang="en-US" altLang="zh-CN" sz="1200" kern="1200" dirty="0" smtClean="0">
                <a:solidFill>
                  <a:schemeClr val="tx1"/>
                </a:solidFill>
                <a:effectLst/>
                <a:latin typeface="+mn-lt"/>
                <a:ea typeface="+mn-ea"/>
                <a:cs typeface="+mn-cs"/>
              </a:rPr>
              <a:t>hen the</a:t>
            </a:r>
            <a:r>
              <a:rPr lang="en-US" altLang="zh-CN" sz="1200" kern="1200" baseline="0" dirty="0" smtClean="0">
                <a:solidFill>
                  <a:schemeClr val="tx1"/>
                </a:solidFill>
                <a:effectLst/>
                <a:latin typeface="+mn-lt"/>
                <a:ea typeface="+mn-ea"/>
                <a:cs typeface="+mn-cs"/>
              </a:rPr>
              <a:t> application</a:t>
            </a:r>
            <a:r>
              <a:rPr lang="en-US" altLang="zh-CN" sz="1200" kern="1200" dirty="0" smtClean="0">
                <a:solidFill>
                  <a:schemeClr val="tx1"/>
                </a:solidFill>
                <a:effectLst/>
                <a:latin typeface="+mn-lt"/>
                <a:ea typeface="+mn-ea"/>
                <a:cs typeface="+mn-cs"/>
              </a:rPr>
              <a:t> makes an allocation request,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first find the appropriate size class, then find the current in-use memory chunk and allocate memory blocks from it.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After several memory requests of a particular size class, a memory chunk may be out of blocks, which is called a full chunk.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Chunks in waiting list of the local heap are called waiting chunks. Waiting chunks are the chunks in a partially allocated state. When</a:t>
            </a:r>
            <a:r>
              <a:rPr lang="en-US" altLang="zh-CN" sz="1200" kern="1200" baseline="0" dirty="0" smtClean="0">
                <a:solidFill>
                  <a:schemeClr val="tx1"/>
                </a:solidFill>
                <a:effectLst/>
                <a:latin typeface="+mn-lt"/>
                <a:ea typeface="+mn-ea"/>
                <a:cs typeface="+mn-cs"/>
              </a:rPr>
              <a:t> a block in a full chunk is freed, it becomes a waiting chunk.</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Consider all the things we discussed so far, a typical life cycle of a memory chunk could be first used as in-use chunk, then waiting chunk, and back and forth repeatedly. For the wear-aware purpose, that is not what we expect.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Thus we add a wear-count variable to each memory chunk and define an allocation threshold </a:t>
            </a:r>
            <a:r>
              <a:rPr lang="en-US" altLang="zh-CN" sz="1200" b="0" kern="1200" dirty="0" smtClean="0">
                <a:solidFill>
                  <a:schemeClr val="tx1"/>
                </a:solidFill>
                <a:effectLst/>
                <a:latin typeface="+mn-lt"/>
                <a:ea typeface="+mn-ea"/>
                <a:cs typeface="+mn-cs"/>
              </a:rPr>
              <a:t>WEAR_LIMIT</a:t>
            </a:r>
            <a:r>
              <a:rPr lang="en-US" altLang="zh-CN"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When a chunk is first allocated from global heap, its wear-count variable is set to zero.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Every time a block is allocated from a chunk, its wear-count variable increases by one.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If the wear-count variable of a chunk reaches the predefined allocation threshold, it is no longer available for allocation in this thread, and its state becomes not-available.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When all the blocks in a not-available chunk are freed, the chunk is returned back to global heap.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Finally,</a:t>
            </a:r>
            <a:r>
              <a:rPr lang="en-US" altLang="zh-CN" sz="1200" kern="1200" baseline="0" dirty="0" smtClean="0">
                <a:solidFill>
                  <a:schemeClr val="tx1"/>
                </a:solidFill>
                <a:effectLst/>
                <a:latin typeface="+mn-lt"/>
                <a:ea typeface="+mn-ea"/>
                <a:cs typeface="+mn-cs"/>
              </a:rPr>
              <a:t> a </a:t>
            </a:r>
            <a:r>
              <a:rPr lang="en-US" altLang="zh-CN" sz="1200" kern="1200" dirty="0" smtClean="0">
                <a:solidFill>
                  <a:schemeClr val="tx1"/>
                </a:solidFill>
                <a:effectLst/>
                <a:latin typeface="+mn-lt"/>
                <a:ea typeface="+mn-ea"/>
                <a:cs typeface="+mn-cs"/>
              </a:rPr>
              <a:t>Clean chunk means a chunk</a:t>
            </a:r>
            <a:r>
              <a:rPr lang="en-US" altLang="zh-CN" sz="1200" kern="1200" baseline="0" dirty="0" smtClean="0">
                <a:solidFill>
                  <a:schemeClr val="tx1"/>
                </a:solidFill>
                <a:effectLst/>
                <a:latin typeface="+mn-lt"/>
                <a:ea typeface="+mn-ea"/>
                <a:cs typeface="+mn-cs"/>
              </a:rPr>
              <a:t> without a specific size class.</a:t>
            </a:r>
            <a:endParaRPr lang="zh-CN" alt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12</a:t>
            </a:fld>
            <a:endParaRPr lang="en-US"/>
          </a:p>
        </p:txBody>
      </p:sp>
    </p:spTree>
    <p:extLst>
      <p:ext uri="{BB962C8B-B14F-4D97-AF65-F5344CB8AC3E}">
        <p14:creationId xmlns:p14="http://schemas.microsoft.com/office/powerpoint/2010/main" val="1351797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figure</a:t>
            </a:r>
            <a:r>
              <a:rPr kumimoji="1" lang="en-US" altLang="zh-CN" baseline="0" dirty="0" smtClean="0"/>
              <a:t> shows how the state of a chunk is changed.</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13</a:t>
            </a:fld>
            <a:endParaRPr lang="en-US"/>
          </a:p>
        </p:txBody>
      </p:sp>
    </p:spTree>
    <p:extLst>
      <p:ext uri="{BB962C8B-B14F-4D97-AF65-F5344CB8AC3E}">
        <p14:creationId xmlns:p14="http://schemas.microsoft.com/office/powerpoint/2010/main" val="648031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Here</a:t>
            </a:r>
            <a:r>
              <a:rPr kumimoji="1" lang="en-US" altLang="zh-CN" baseline="0" dirty="0" smtClean="0"/>
              <a:t> is the structure of a local heap.</a:t>
            </a:r>
          </a:p>
          <a:p>
            <a:r>
              <a:rPr kumimoji="1" lang="en-US" altLang="zh-CN" baseline="0" dirty="0" smtClean="0"/>
              <a:t>We can find the appropriate chunk according to size class</a:t>
            </a:r>
          </a:p>
        </p:txBody>
      </p:sp>
      <p:sp>
        <p:nvSpPr>
          <p:cNvPr id="4" name="幻灯片编号占位符 3"/>
          <p:cNvSpPr>
            <a:spLocks noGrp="1"/>
          </p:cNvSpPr>
          <p:nvPr>
            <p:ph type="sldNum" sz="quarter" idx="10"/>
          </p:nvPr>
        </p:nvSpPr>
        <p:spPr/>
        <p:txBody>
          <a:bodyPr/>
          <a:lstStyle/>
          <a:p>
            <a:fld id="{BB6DEC4E-2C72-4AA4-BF83-677F366473B6}" type="slidenum">
              <a:rPr lang="en-US" smtClean="0"/>
              <a:t>14</a:t>
            </a:fld>
            <a:endParaRPr lang="en-US"/>
          </a:p>
        </p:txBody>
      </p:sp>
    </p:spTree>
    <p:extLst>
      <p:ext uri="{BB962C8B-B14F-4D97-AF65-F5344CB8AC3E}">
        <p14:creationId xmlns:p14="http://schemas.microsoft.com/office/powerpoint/2010/main" val="1411154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Global heap maintains the whole memory chunks obtained from operating system. </a:t>
            </a:r>
            <a:endParaRPr kumimoji="1" lang="en-US" altLang="zh-CN" dirty="0" smtClean="0"/>
          </a:p>
          <a:p>
            <a:endParaRPr kumimoji="1" lang="en-US" altLang="zh-CN" dirty="0" smtClean="0"/>
          </a:p>
          <a:p>
            <a:r>
              <a:rPr kumimoji="1" lang="en-US" altLang="zh-CN" dirty="0" smtClean="0"/>
              <a:t>In the beginning, all</a:t>
            </a:r>
            <a:r>
              <a:rPr kumimoji="1" lang="en-US" altLang="zh-CN" baseline="0" dirty="0" smtClean="0"/>
              <a:t> the chunks are clean, indicated by a free pointer.</a:t>
            </a:r>
          </a:p>
          <a:p>
            <a:r>
              <a:rPr kumimoji="1" lang="en-US" altLang="zh-CN" baseline="0" dirty="0" smtClean="0"/>
              <a:t>After a chunk is returned to global heap, it will be added to some kind of pools related to our wear-leveling policy</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15</a:t>
            </a:fld>
            <a:endParaRPr lang="en-US"/>
          </a:p>
        </p:txBody>
      </p:sp>
    </p:spTree>
    <p:extLst>
      <p:ext uri="{BB962C8B-B14F-4D97-AF65-F5344CB8AC3E}">
        <p14:creationId xmlns:p14="http://schemas.microsoft.com/office/powerpoint/2010/main" val="1172755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Now we will discuss the wear-leveling policy in different level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in detail. The overall purpose is quite simple: all memory blocks are expected to be allocated evenly.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block level,</a:t>
            </a:r>
            <a:r>
              <a:rPr lang="en-US" altLang="zh-CN" sz="1200" i="1"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it is obviously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should allocate memory block starting from the free pointer first because these memory blocks have never been allocated since this chunk is assigned to its local heap. After a chunk runs out of these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blocks,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will search the free list to check whether any reusable block is available. In consideration of allocation latency, a simple and fast method is more appropriate in this situation. Thus, we consider the free list as a FIFO queue.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i="1" kern="1200" dirty="0" smtClean="0">
                <a:solidFill>
                  <a:schemeClr val="tx1"/>
                </a:solidFill>
                <a:effectLst/>
                <a:latin typeface="+mn-lt"/>
                <a:ea typeface="+mn-ea"/>
                <a:cs typeface="+mn-cs"/>
              </a:rPr>
              <a:t>In local heap level </a:t>
            </a:r>
            <a:r>
              <a:rPr lang="en-US" altLang="zh-CN" sz="1200" i="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When the current in-use chunk runs out of blocks, a chunk should be chosen as a new in- use chunk based on the wear-leveling policy. Since Clean chunks don’t belong to any size class, they are more flexible than the chunks in waiting chunk list,</a:t>
            </a:r>
            <a:r>
              <a:rPr lang="en-US" altLang="zh-CN" sz="1200" kern="1200" baseline="0" dirty="0" smtClean="0">
                <a:solidFill>
                  <a:schemeClr val="tx1"/>
                </a:solidFill>
                <a:effectLst/>
                <a:latin typeface="+mn-lt"/>
                <a:ea typeface="+mn-ea"/>
                <a:cs typeface="+mn-cs"/>
              </a:rPr>
              <a:t> so we will choose waiting chunk first. With the wear-aware count variable to ensure the </a:t>
            </a:r>
            <a:r>
              <a:rPr lang="en-US" altLang="zh-CN" sz="1200" kern="1200" baseline="0" dirty="0" smtClean="0">
                <a:solidFill>
                  <a:schemeClr val="tx1"/>
                </a:solidFill>
                <a:effectLst/>
                <a:latin typeface="+mn-lt"/>
                <a:ea typeface="+mn-ea"/>
                <a:cs typeface="+mn-cs"/>
              </a:rPr>
              <a:t>upper bound</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of allocation times, </a:t>
            </a:r>
            <a:r>
              <a:rPr lang="en-US" altLang="zh-CN" sz="1200" kern="1200" dirty="0" smtClean="0">
                <a:solidFill>
                  <a:schemeClr val="tx1"/>
                </a:solidFill>
                <a:effectLst/>
                <a:latin typeface="+mn-lt"/>
                <a:ea typeface="+mn-ea"/>
                <a:cs typeface="+mn-cs"/>
              </a:rPr>
              <a:t>We think FIFO is still our best choice in this level.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global heap level, when the clean chunk</a:t>
            </a:r>
            <a:r>
              <a:rPr lang="en-US" altLang="zh-CN" sz="1200" kern="1200" baseline="0" dirty="0" smtClean="0">
                <a:solidFill>
                  <a:schemeClr val="tx1"/>
                </a:solidFill>
                <a:effectLst/>
                <a:latin typeface="+mn-lt"/>
                <a:ea typeface="+mn-ea"/>
                <a:cs typeface="+mn-cs"/>
              </a:rPr>
              <a:t> is running out, t</a:t>
            </a:r>
            <a:r>
              <a:rPr lang="en-US" altLang="zh-CN" sz="1200" kern="1200" dirty="0" smtClean="0">
                <a:solidFill>
                  <a:schemeClr val="tx1"/>
                </a:solidFill>
                <a:effectLst/>
                <a:latin typeface="+mn-lt"/>
                <a:ea typeface="+mn-ea"/>
                <a:cs typeface="+mn-cs"/>
              </a:rPr>
              <a:t>he best wear-leveling policy should return the least allocated chunks so far,</a:t>
            </a:r>
            <a:r>
              <a:rPr lang="en-US" altLang="zh-CN" sz="1200" kern="1200" baseline="0" dirty="0" smtClean="0">
                <a:solidFill>
                  <a:schemeClr val="tx1"/>
                </a:solidFill>
                <a:effectLst/>
                <a:latin typeface="+mn-lt"/>
                <a:ea typeface="+mn-ea"/>
                <a:cs typeface="+mn-cs"/>
              </a:rPr>
              <a:t> so our optimized </a:t>
            </a:r>
            <a:r>
              <a:rPr lang="en-US" altLang="zh-CN" dirty="0" err="1" smtClean="0"/>
              <a:t>minheap</a:t>
            </a:r>
            <a:r>
              <a:rPr lang="en-US" altLang="zh-CN" dirty="0" smtClean="0"/>
              <a:t> is used to implement the priority queue to find the chunk of  the minimum allocation time. What’s more, </a:t>
            </a:r>
            <a:r>
              <a:rPr lang="en-US" altLang="zh-CN" sz="1200" kern="1200" dirty="0" smtClean="0">
                <a:solidFill>
                  <a:schemeClr val="tx1"/>
                </a:solidFill>
                <a:effectLst/>
                <a:latin typeface="+mn-lt"/>
                <a:ea typeface="+mn-ea"/>
                <a:cs typeface="+mn-cs"/>
              </a:rPr>
              <a:t>Chunks are not moved to global pool synchronously, instead, the real action is taken under the ground asynchronously.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16</a:t>
            </a:fld>
            <a:endParaRPr lang="en-US"/>
          </a:p>
        </p:txBody>
      </p:sp>
    </p:spTree>
    <p:extLst>
      <p:ext uri="{BB962C8B-B14F-4D97-AF65-F5344CB8AC3E}">
        <p14:creationId xmlns:p14="http://schemas.microsoft.com/office/powerpoint/2010/main" val="1650994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Now</a:t>
            </a:r>
            <a:r>
              <a:rPr kumimoji="1" lang="en-US" altLang="zh-CN" baseline="0" dirty="0" smtClean="0"/>
              <a:t> I will describe allocation and </a:t>
            </a:r>
            <a:r>
              <a:rPr kumimoji="1" lang="en-US" altLang="zh-CN" baseline="0" dirty="0" err="1" smtClean="0"/>
              <a:t>deallocation</a:t>
            </a:r>
            <a:r>
              <a:rPr kumimoji="1" lang="en-US" altLang="zh-CN" baseline="0" dirty="0" smtClean="0"/>
              <a:t> algorithm. </a:t>
            </a:r>
          </a:p>
          <a:p>
            <a:endParaRPr kumimoji="1" lang="en-US" altLang="zh-CN" baseline="0" dirty="0" smtClean="0"/>
          </a:p>
          <a:p>
            <a:r>
              <a:rPr kumimoji="1" lang="en-US" altLang="zh-CN" baseline="0" dirty="0" smtClean="0"/>
              <a:t>When an allocation happens, </a:t>
            </a:r>
            <a:r>
              <a:rPr kumimoji="1" lang="en-US" altLang="zh-CN" baseline="0" dirty="0" err="1" smtClean="0"/>
              <a:t>wamalloc</a:t>
            </a:r>
            <a:r>
              <a:rPr kumimoji="1" lang="en-US" altLang="zh-CN" baseline="0" dirty="0" smtClean="0"/>
              <a:t> use the parameter size get the size class, then use this size class find the current in-use chunk to allocate block.</a:t>
            </a:r>
          </a:p>
          <a:p>
            <a:endParaRPr kumimoji="1" lang="en-US" altLang="zh-CN" baseline="0" dirty="0" smtClean="0"/>
          </a:p>
          <a:p>
            <a:r>
              <a:rPr kumimoji="1" lang="en-US" altLang="zh-CN" baseline="0" dirty="0" smtClean="0"/>
              <a:t>If it is a full chunk, then look for a waiting or clean chunk, otherwise ask for chunk from global heap.</a:t>
            </a:r>
          </a:p>
          <a:p>
            <a:endParaRPr kumimoji="1" lang="en-US" altLang="zh-CN" baseline="0" dirty="0" smtClean="0"/>
          </a:p>
          <a:p>
            <a:r>
              <a:rPr kumimoji="1" lang="en-US" altLang="zh-CN" baseline="0" dirty="0" smtClean="0"/>
              <a:t>When a </a:t>
            </a:r>
            <a:r>
              <a:rPr kumimoji="1" lang="en-US" altLang="zh-CN" baseline="0" dirty="0" err="1" smtClean="0"/>
              <a:t>deallocation</a:t>
            </a:r>
            <a:r>
              <a:rPr kumimoji="1" lang="en-US" altLang="zh-CN" baseline="0" dirty="0" smtClean="0"/>
              <a:t> happens, </a:t>
            </a:r>
            <a:r>
              <a:rPr kumimoji="1" lang="en-US" altLang="zh-CN" baseline="0" dirty="0" err="1" smtClean="0"/>
              <a:t>wamlloc</a:t>
            </a:r>
            <a:r>
              <a:rPr kumimoji="1" lang="en-US" altLang="zh-CN" baseline="0" dirty="0" smtClean="0"/>
              <a:t> just put the memory block into a per-chunk list.</a:t>
            </a:r>
          </a:p>
          <a:p>
            <a:r>
              <a:rPr kumimoji="1" lang="en-US" altLang="zh-CN" baseline="0" dirty="0" smtClean="0"/>
              <a:t>If the chunk is full before </a:t>
            </a:r>
            <a:r>
              <a:rPr kumimoji="1" lang="en-US" altLang="zh-CN" baseline="0" dirty="0" err="1" smtClean="0"/>
              <a:t>deallocation</a:t>
            </a:r>
            <a:r>
              <a:rPr kumimoji="1" lang="en-US" altLang="zh-CN" baseline="0" dirty="0" smtClean="0"/>
              <a:t>, then it becomes to a waiting chunk.</a:t>
            </a:r>
          </a:p>
          <a:p>
            <a:r>
              <a:rPr kumimoji="1" lang="en-US" altLang="zh-CN" baseline="0" dirty="0" smtClean="0"/>
              <a:t>If the chunk is clean after </a:t>
            </a:r>
            <a:r>
              <a:rPr kumimoji="1" lang="en-US" altLang="zh-CN" baseline="0" dirty="0" err="1" smtClean="0"/>
              <a:t>deallocation</a:t>
            </a:r>
            <a:r>
              <a:rPr kumimoji="1" lang="en-US" altLang="zh-CN" baseline="0" dirty="0" smtClean="0"/>
              <a:t>, it becomes to a clean chunk.</a:t>
            </a:r>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17</a:t>
            </a:fld>
            <a:endParaRPr lang="en-US"/>
          </a:p>
        </p:txBody>
      </p:sp>
    </p:spTree>
    <p:extLst>
      <p:ext uri="{BB962C8B-B14F-4D97-AF65-F5344CB8AC3E}">
        <p14:creationId xmlns:p14="http://schemas.microsoft.com/office/powerpoint/2010/main" val="861021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19</a:t>
            </a:fld>
            <a:endParaRPr lang="en-US"/>
          </a:p>
        </p:txBody>
      </p:sp>
    </p:spTree>
    <p:extLst>
      <p:ext uri="{BB962C8B-B14F-4D97-AF65-F5344CB8AC3E}">
        <p14:creationId xmlns:p14="http://schemas.microsoft.com/office/powerpoint/2010/main" val="1594730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We have implemented </a:t>
            </a:r>
            <a:r>
              <a:rPr lang="en-US" altLang="zh-CN" dirty="0" err="1" smtClean="0"/>
              <a:t>Wamalloc</a:t>
            </a:r>
            <a:r>
              <a:rPr lang="en-US" altLang="zh-CN" dirty="0" smtClean="0"/>
              <a:t> and evaluated its performance on wear-leveling,</a:t>
            </a:r>
            <a:r>
              <a:rPr lang="en-US" altLang="zh-CN" baseline="0" dirty="0" smtClean="0"/>
              <a:t> total memory usage and allocation performance . </a:t>
            </a:r>
          </a:p>
          <a:p>
            <a:endParaRPr lang="en-US" altLang="zh-CN" baseline="0" dirty="0" smtClean="0"/>
          </a:p>
          <a:p>
            <a:r>
              <a:rPr lang="en-US" altLang="zh-CN" baseline="0" dirty="0" smtClean="0"/>
              <a:t>When we evaluate allocation performance, we also add </a:t>
            </a:r>
            <a:r>
              <a:rPr lang="en-US" altLang="zh-CN" baseline="0" dirty="0" err="1" smtClean="0"/>
              <a:t>glibc</a:t>
            </a:r>
            <a:r>
              <a:rPr lang="en-US" altLang="zh-CN" baseline="0" dirty="0" smtClean="0"/>
              <a:t> into comparison to give a baseline.</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20</a:t>
            </a:fld>
            <a:endParaRPr lang="en-US"/>
          </a:p>
        </p:txBody>
      </p:sp>
    </p:spTree>
    <p:extLst>
      <p:ext uri="{BB962C8B-B14F-4D97-AF65-F5344CB8AC3E}">
        <p14:creationId xmlns:p14="http://schemas.microsoft.com/office/powerpoint/2010/main" val="588219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First I will talk about some necessary backgrounds about NVM and our motivation</a:t>
            </a:r>
            <a:r>
              <a:rPr kumimoji="1" lang="en-US" altLang="zh-CN" baseline="0" dirty="0" smtClean="0"/>
              <a:t>s</a:t>
            </a:r>
            <a:r>
              <a:rPr kumimoji="1" lang="en-US" altLang="zh-CN" baseline="0" dirty="0" smtClean="0"/>
              <a:t> for a new memory allocator for NVM, we called it </a:t>
            </a:r>
            <a:r>
              <a:rPr kumimoji="1" lang="en-US" altLang="zh-CN" baseline="0" dirty="0" err="1" smtClean="0"/>
              <a:t>wamalloc</a:t>
            </a:r>
            <a:r>
              <a:rPr kumimoji="1" lang="en-US" altLang="zh-CN" baseline="0" dirty="0" smtClean="0"/>
              <a:t>, which stands for wear-aware allocator.</a:t>
            </a:r>
            <a:endParaRPr kumimoji="1" lang="en-US" altLang="zh-CN" baseline="0" dirty="0" smtClean="0"/>
          </a:p>
          <a:p>
            <a:endParaRPr kumimoji="1" lang="en-US" altLang="zh-CN" baseline="0" dirty="0" smtClean="0"/>
          </a:p>
          <a:p>
            <a:r>
              <a:rPr kumimoji="1" lang="en-US" altLang="zh-CN" baseline="0" dirty="0" smtClean="0"/>
              <a:t>Then, I will go deep into </a:t>
            </a:r>
            <a:r>
              <a:rPr kumimoji="1" lang="en-US" altLang="zh-CN" baseline="0" dirty="0" smtClean="0"/>
              <a:t>the </a:t>
            </a:r>
            <a:r>
              <a:rPr kumimoji="1" lang="en-US" altLang="zh-CN" baseline="0" dirty="0" smtClean="0"/>
              <a:t>design and implementation of </a:t>
            </a:r>
            <a:r>
              <a:rPr kumimoji="1" lang="en-US" altLang="zh-CN" baseline="0" dirty="0" err="1" smtClean="0"/>
              <a:t>wamalloc</a:t>
            </a:r>
            <a:r>
              <a:rPr kumimoji="1" lang="en-US" altLang="zh-CN" baseline="0" dirty="0" smtClean="0"/>
              <a:t>. </a:t>
            </a:r>
          </a:p>
          <a:p>
            <a:r>
              <a:rPr kumimoji="1" lang="en-US" altLang="zh-CN" baseline="0" dirty="0" smtClean="0"/>
              <a:t>After that, I will show the performance of </a:t>
            </a:r>
            <a:r>
              <a:rPr kumimoji="1" lang="en-US" altLang="zh-CN" baseline="0" dirty="0" err="1" smtClean="0"/>
              <a:t>Wamalloc</a:t>
            </a:r>
            <a:r>
              <a:rPr kumimoji="1" lang="en-US" altLang="zh-CN" baseline="0" dirty="0" smtClean="0"/>
              <a:t> and reach our conclusion.</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a:t>
            </a:fld>
            <a:endParaRPr lang="en-US"/>
          </a:p>
        </p:txBody>
      </p:sp>
    </p:spTree>
    <p:extLst>
      <p:ext uri="{BB962C8B-B14F-4D97-AF65-F5344CB8AC3E}">
        <p14:creationId xmlns:p14="http://schemas.microsoft.com/office/powerpoint/2010/main" val="10705753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First, we evaluate the wear-leveling ability of our allocator using a simple test program under uniform and random allocation and </a:t>
            </a:r>
            <a:r>
              <a:rPr lang="en-US" altLang="zh-CN" sz="1200" kern="1200" dirty="0" err="1" smtClean="0">
                <a:solidFill>
                  <a:schemeClr val="tx1"/>
                </a:solidFill>
                <a:effectLst/>
                <a:latin typeface="+mn-lt"/>
                <a:ea typeface="+mn-ea"/>
                <a:cs typeface="+mn-cs"/>
              </a:rPr>
              <a:t>deallocation</a:t>
            </a:r>
            <a:r>
              <a:rPr lang="en-US" altLang="zh-CN" sz="1200" kern="1200" dirty="0" smtClean="0">
                <a:solidFill>
                  <a:schemeClr val="tx1"/>
                </a:solidFill>
                <a:effectLst/>
                <a:latin typeface="+mn-lt"/>
                <a:ea typeface="+mn-ea"/>
                <a:cs typeface="+mn-cs"/>
              </a:rPr>
              <a:t> operations. </a:t>
            </a:r>
            <a:endParaRPr lang="en-US" altLang="zh-CN" dirty="0" smtClean="0"/>
          </a:p>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two Figures show the result of wear-leveling in terms of average allocation frequency per block under uniform allocation and random allocation. Since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 a more elaborate and accurate wear-leveling policy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it is expected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performs better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21</a:t>
            </a:fld>
            <a:endParaRPr lang="en-US"/>
          </a:p>
        </p:txBody>
      </p:sp>
    </p:spTree>
    <p:extLst>
      <p:ext uri="{BB962C8B-B14F-4D97-AF65-F5344CB8AC3E}">
        <p14:creationId xmlns:p14="http://schemas.microsoft.com/office/powerpoint/2010/main" val="18566691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However, it is meaningless to compare the average allocation frequency without considering the physical memory consumption. </a:t>
            </a:r>
          </a:p>
          <a:p>
            <a:r>
              <a:rPr lang="en-US" altLang="zh-CN" sz="1200" kern="1200" dirty="0" smtClean="0">
                <a:solidFill>
                  <a:schemeClr val="tx1"/>
                </a:solidFill>
                <a:effectLst/>
                <a:latin typeface="+mn-lt"/>
                <a:ea typeface="+mn-ea"/>
                <a:cs typeface="+mn-cs"/>
              </a:rPr>
              <a:t>A simple allocator that allocates every memory block just once and never use that memory again could make the average allocation frequency per block to be 1, while at the meantime it consumes plenty of physical memory, causing it to be a useless allocator. </a:t>
            </a:r>
          </a:p>
          <a:p>
            <a:r>
              <a:rPr lang="en-US" altLang="zh-CN" sz="1200" kern="1200" dirty="0" smtClean="0">
                <a:solidFill>
                  <a:schemeClr val="tx1"/>
                </a:solidFill>
                <a:effectLst/>
                <a:latin typeface="+mn-lt"/>
                <a:ea typeface="+mn-ea"/>
                <a:cs typeface="+mn-cs"/>
              </a:rPr>
              <a:t>Thus, next we are also supposed to measure the memory consumption of above evaluations under uniform and random allocation. </a:t>
            </a:r>
          </a:p>
          <a:p>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Evaluation</a:t>
            </a:r>
            <a:r>
              <a:rPr lang="en-US" altLang="zh-CN" sz="1200" kern="1200" baseline="0" dirty="0" smtClean="0">
                <a:solidFill>
                  <a:schemeClr val="tx1"/>
                </a:solidFill>
                <a:effectLst/>
                <a:latin typeface="+mn-lt"/>
                <a:ea typeface="+mn-ea"/>
                <a:cs typeface="+mn-cs"/>
              </a:rPr>
              <a:t> shows </a:t>
            </a:r>
            <a:r>
              <a:rPr lang="en-US" altLang="zh-CN" sz="1200" kern="1200" dirty="0" smtClean="0">
                <a:solidFill>
                  <a:schemeClr val="tx1"/>
                </a:solidFill>
                <a:effectLst/>
                <a:latin typeface="+mn-lt"/>
                <a:ea typeface="+mn-ea"/>
                <a:cs typeface="+mn-cs"/>
              </a:rPr>
              <a:t>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is more economic in physical memory usage than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a:t>
            </a:r>
            <a:endParaRPr lang="en-US" altLang="zh-CN" dirty="0" smtClean="0"/>
          </a:p>
          <a:p>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22</a:t>
            </a:fld>
            <a:endParaRPr lang="en-US"/>
          </a:p>
        </p:txBody>
      </p:sp>
    </p:spTree>
    <p:extLst>
      <p:ext uri="{BB962C8B-B14F-4D97-AF65-F5344CB8AC3E}">
        <p14:creationId xmlns:p14="http://schemas.microsoft.com/office/powerpoint/2010/main" val="298625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compare the allocation performance of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against different allocators, which is a crucial metric since it will affect the overall performance of a program.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evaluate the average allocation latency as the number of parallel threads increases under the workload of uniform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and random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allocation. Since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uses a thread-cache structure and has a very short critical path using locks as few as possible, the average allocation latency should be little related to the number of threads. These expectations are confirmed by the result of our evaluations.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From the result we can verify that </a:t>
            </a:r>
            <a:r>
              <a:rPr lang="en-US" altLang="zh-CN" sz="1200" kern="1200" dirty="0" err="1" smtClean="0">
                <a:solidFill>
                  <a:schemeClr val="tx1"/>
                </a:solidFill>
                <a:effectLst/>
                <a:latin typeface="+mn-lt"/>
                <a:ea typeface="+mn-ea"/>
                <a:cs typeface="+mn-cs"/>
              </a:rPr>
              <a:t>Wamalloc</a:t>
            </a:r>
            <a:r>
              <a:rPr lang="en-US" altLang="zh-CN" sz="1200" kern="1200" dirty="0" smtClean="0">
                <a:solidFill>
                  <a:schemeClr val="tx1"/>
                </a:solidFill>
                <a:effectLst/>
                <a:latin typeface="+mn-lt"/>
                <a:ea typeface="+mn-ea"/>
                <a:cs typeface="+mn-cs"/>
              </a:rPr>
              <a:t> outperforms both </a:t>
            </a:r>
            <a:r>
              <a:rPr lang="en-US" altLang="zh-CN" sz="1200" kern="1200" dirty="0" err="1" smtClean="0">
                <a:solidFill>
                  <a:schemeClr val="tx1"/>
                </a:solidFill>
                <a:effectLst/>
                <a:latin typeface="+mn-lt"/>
                <a:ea typeface="+mn-ea"/>
                <a:cs typeface="+mn-cs"/>
              </a:rPr>
              <a:t>glibc</a:t>
            </a:r>
            <a:r>
              <a:rPr lang="en-US" altLang="zh-CN" sz="1200" kern="1200" dirty="0" smtClean="0">
                <a:solidFill>
                  <a:schemeClr val="tx1"/>
                </a:solidFill>
                <a:effectLst/>
                <a:latin typeface="+mn-lt"/>
                <a:ea typeface="+mn-ea"/>
                <a:cs typeface="+mn-cs"/>
              </a:rPr>
              <a:t> and </a:t>
            </a:r>
            <a:r>
              <a:rPr lang="en-US" altLang="zh-CN" sz="1200" kern="1200" dirty="0" err="1" smtClean="0">
                <a:solidFill>
                  <a:schemeClr val="tx1"/>
                </a:solidFill>
                <a:effectLst/>
                <a:latin typeface="+mn-lt"/>
                <a:ea typeface="+mn-ea"/>
                <a:cs typeface="+mn-cs"/>
              </a:rPr>
              <a:t>NVMalloc</a:t>
            </a:r>
            <a:r>
              <a:rPr lang="en-US" altLang="zh-CN" sz="1200" kern="1200" dirty="0" smtClean="0">
                <a:solidFill>
                  <a:schemeClr val="tx1"/>
                </a:solidFill>
                <a:effectLst/>
                <a:latin typeface="+mn-lt"/>
                <a:ea typeface="+mn-ea"/>
                <a:cs typeface="+mn-cs"/>
              </a:rPr>
              <a:t> under different workloads.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23</a:t>
            </a:fld>
            <a:endParaRPr lang="en-US"/>
          </a:p>
        </p:txBody>
      </p:sp>
    </p:spTree>
    <p:extLst>
      <p:ext uri="{BB962C8B-B14F-4D97-AF65-F5344CB8AC3E}">
        <p14:creationId xmlns:p14="http://schemas.microsoft.com/office/powerpoint/2010/main" val="3874516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24</a:t>
            </a:fld>
            <a:endParaRPr lang="en-US"/>
          </a:p>
        </p:txBody>
      </p:sp>
    </p:spTree>
    <p:extLst>
      <p:ext uri="{BB962C8B-B14F-4D97-AF65-F5344CB8AC3E}">
        <p14:creationId xmlns:p14="http://schemas.microsoft.com/office/powerpoint/2010/main" val="1930772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B6DEC4E-2C72-4AA4-BF83-677F366473B6}" type="slidenum">
              <a:rPr lang="en-US" smtClean="0"/>
              <a:t>26</a:t>
            </a:fld>
            <a:endParaRPr lang="en-US"/>
          </a:p>
        </p:txBody>
      </p:sp>
    </p:spTree>
    <p:extLst>
      <p:ext uri="{BB962C8B-B14F-4D97-AF65-F5344CB8AC3E}">
        <p14:creationId xmlns:p14="http://schemas.microsoft.com/office/powerpoint/2010/main" val="66349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3</a:t>
            </a:fld>
            <a:endParaRPr lang="en-US"/>
          </a:p>
        </p:txBody>
      </p:sp>
    </p:spTree>
    <p:extLst>
      <p:ext uri="{BB962C8B-B14F-4D97-AF65-F5344CB8AC3E}">
        <p14:creationId xmlns:p14="http://schemas.microsoft.com/office/powerpoint/2010/main" val="2002495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decades, DRAM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been used as the main memory of computer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with the great demands of performance and energy-constrain applications, the defects of DRAM have become a main concern, for example, the limited density and its high energy consumption.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Fortunately, an emerging new technology named non-volatile memory provides the solution to address these problems.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NVM</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has the advantages of high density, low power consumption and byte-addressable, which make it a better alternative to be the main memory when compared with DRAM.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However, NVM suffers from limited write endurance.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example, a typical PCM cell permanently fails after nearly ten </a:t>
            </a:r>
            <a:r>
              <a:rPr lang="en-US" altLang="zh-CN" sz="1200" kern="1200" baseline="0" dirty="0" smtClean="0">
                <a:solidFill>
                  <a:schemeClr val="tx1"/>
                </a:solidFill>
                <a:effectLst/>
                <a:latin typeface="+mn-lt"/>
                <a:ea typeface="+mn-ea"/>
                <a:cs typeface="+mn-cs"/>
              </a:rPr>
              <a:t>to the power of seven </a:t>
            </a:r>
            <a:r>
              <a:rPr lang="en-US" altLang="zh-CN" sz="1200" kern="1200" dirty="0" smtClean="0">
                <a:solidFill>
                  <a:schemeClr val="tx1"/>
                </a:solidFill>
                <a:effectLst/>
                <a:latin typeface="+mn-lt"/>
                <a:ea typeface="+mn-ea"/>
                <a:cs typeface="+mn-cs"/>
              </a:rPr>
              <a:t>to ten</a:t>
            </a:r>
            <a:r>
              <a:rPr lang="en-US" altLang="zh-CN" sz="1200" kern="1200" baseline="0" dirty="0" smtClean="0">
                <a:solidFill>
                  <a:schemeClr val="tx1"/>
                </a:solidFill>
                <a:effectLst/>
                <a:latin typeface="+mn-lt"/>
                <a:ea typeface="+mn-ea"/>
                <a:cs typeface="+mn-cs"/>
              </a:rPr>
              <a:t> to the power of nine</a:t>
            </a:r>
            <a:r>
              <a:rPr lang="en-US" altLang="zh-CN" sz="1200" kern="1200" dirty="0" smtClean="0">
                <a:solidFill>
                  <a:schemeClr val="tx1"/>
                </a:solidFill>
                <a:effectLst/>
                <a:latin typeface="+mn-lt"/>
                <a:ea typeface="+mn-ea"/>
                <a:cs typeface="+mn-cs"/>
              </a:rPr>
              <a:t> writes.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such a circumstance, a poorly designed memory allocator will break PCM in a short time.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 purpose of tackling this problem and support a software level wear-aware memory allocator, a new memory allocator must be designed for applications running on NVM.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4</a:t>
            </a:fld>
            <a:endParaRPr lang="en-US"/>
          </a:p>
        </p:txBody>
      </p:sp>
    </p:spTree>
    <p:extLst>
      <p:ext uri="{BB962C8B-B14F-4D97-AF65-F5344CB8AC3E}">
        <p14:creationId xmlns:p14="http://schemas.microsoft.com/office/powerpoint/2010/main" val="660260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Due to the limitations,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NVM is not likely to replace DRAM as the only main memory in computer system.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assume that at least for write-intensive applications, a combination of DRAM and NVM should be used in computer systems, taking their respective advantages.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Here</a:t>
            </a:r>
            <a:r>
              <a:rPr lang="en-US" altLang="zh-CN" baseline="0" dirty="0" smtClean="0"/>
              <a:t> is the </a:t>
            </a:r>
            <a:r>
              <a:rPr lang="en-US" altLang="zh-CN" sz="1200" kern="1200" dirty="0" smtClean="0">
                <a:solidFill>
                  <a:schemeClr val="tx1"/>
                </a:solidFill>
                <a:effectLst/>
                <a:latin typeface="+mn-lt"/>
                <a:ea typeface="+mn-ea"/>
                <a:cs typeface="+mn-cs"/>
              </a:rPr>
              <a:t>logical view of the hybrid memory system .</a:t>
            </a:r>
            <a:endParaRPr lang="en-US" altLang="zh-CN"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5</a:t>
            </a:fld>
            <a:endParaRPr lang="en-US"/>
          </a:p>
        </p:txBody>
      </p:sp>
    </p:spTree>
    <p:extLst>
      <p:ext uri="{BB962C8B-B14F-4D97-AF65-F5344CB8AC3E}">
        <p14:creationId xmlns:p14="http://schemas.microsoft.com/office/powerpoint/2010/main" val="95999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6</a:t>
            </a:fld>
            <a:endParaRPr lang="en-US"/>
          </a:p>
        </p:txBody>
      </p:sp>
    </p:spTree>
    <p:extLst>
      <p:ext uri="{BB962C8B-B14F-4D97-AF65-F5344CB8AC3E}">
        <p14:creationId xmlns:p14="http://schemas.microsoft.com/office/powerpoint/2010/main" val="1857756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smtClean="0"/>
              <a:t>Memory Allocators have been </a:t>
            </a:r>
            <a:r>
              <a:rPr lang="en-US" altLang="zh-CN" sz="1200" b="1" dirty="0" smtClean="0">
                <a:solidFill>
                  <a:schemeClr val="accent2"/>
                </a:solidFill>
              </a:rPr>
              <a:t>a key component </a:t>
            </a:r>
            <a:r>
              <a:rPr lang="en-US" altLang="zh-CN" sz="1200" dirty="0" smtClean="0"/>
              <a:t>of system software, making a significant impact on system performance. </a:t>
            </a:r>
          </a:p>
          <a:p>
            <a:r>
              <a:rPr lang="en-US" altLang="zh-CN" sz="1200" dirty="0" smtClean="0"/>
              <a:t>The</a:t>
            </a:r>
            <a:r>
              <a:rPr lang="en-US" altLang="zh-CN" sz="1200" baseline="0" dirty="0" smtClean="0"/>
              <a:t> unique features of emerging NVM bring new opportunities for Memory allocators. </a:t>
            </a:r>
          </a:p>
          <a:p>
            <a:r>
              <a:rPr lang="en-US" altLang="zh-CN" sz="1200" baseline="0" dirty="0" smtClean="0"/>
              <a:t>It can provide very high access speed, which is a good property, however it suffers from wear-leveling problem, which means it can be quickly damaged if a bad memory allocator running upon it.</a:t>
            </a:r>
          </a:p>
          <a:p>
            <a:endParaRPr lang="en-US" altLang="zh-CN"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There are a number of existing memory allocators for NVM,</a:t>
            </a:r>
            <a:r>
              <a:rPr lang="en-US" altLang="zh-CN" baseline="0" dirty="0" smtClean="0"/>
              <a:t> </a:t>
            </a:r>
            <a:r>
              <a:rPr lang="en-US" altLang="zh-CN" dirty="0" smtClean="0"/>
              <a:t>but they all have some kind</a:t>
            </a:r>
            <a:r>
              <a:rPr lang="en-US" altLang="zh-CN" baseline="0" dirty="0" smtClean="0"/>
              <a:t> of </a:t>
            </a:r>
            <a:r>
              <a:rPr lang="en-US" altLang="zh-CN" b="1" dirty="0" smtClean="0">
                <a:solidFill>
                  <a:schemeClr val="accent2"/>
                </a:solidFill>
              </a:rPr>
              <a:t>limitations</a:t>
            </a:r>
            <a:r>
              <a:rPr lang="en-US" altLang="zh-CN" dirty="0" smtClean="0"/>
              <a:t>!</a:t>
            </a:r>
            <a:r>
              <a:rPr lang="en-US" altLang="zh-CN"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smtClean="0"/>
              <a:t>We will compare them more deeply in the next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t>None of the current allocators can provide both an </a:t>
            </a:r>
            <a:r>
              <a:rPr lang="en-US" altLang="zh-CN" sz="1200" b="1" dirty="0" smtClean="0">
                <a:solidFill>
                  <a:schemeClr val="accent2"/>
                </a:solidFill>
              </a:rPr>
              <a:t>accurate </a:t>
            </a:r>
            <a:r>
              <a:rPr lang="en-US" altLang="zh-CN" sz="1200" dirty="0" smtClean="0"/>
              <a:t>wear-leveling policy and a </a:t>
            </a:r>
            <a:r>
              <a:rPr lang="en-US" altLang="zh-CN" sz="1200" b="1" dirty="0" smtClean="0">
                <a:solidFill>
                  <a:schemeClr val="accent2"/>
                </a:solidFill>
              </a:rPr>
              <a:t>good allocation performance</a:t>
            </a:r>
            <a:r>
              <a:rPr lang="en-US" altLang="zh-CN" sz="1200" dirty="0" smtClean="0">
                <a:solidFill>
                  <a:srgbClr val="FF0000"/>
                </a:solidFill>
              </a:rPr>
              <a:t> </a:t>
            </a:r>
            <a:r>
              <a:rPr lang="en-US" altLang="zh-CN" sz="1200" dirty="0" smtClean="0"/>
              <a:t>simultaneously.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endParaRPr lang="en-US" altLang="zh-CN" sz="1200" dirty="0" smtClean="0"/>
          </a:p>
        </p:txBody>
      </p:sp>
      <p:sp>
        <p:nvSpPr>
          <p:cNvPr id="4" name="幻灯片编号占位符 3"/>
          <p:cNvSpPr>
            <a:spLocks noGrp="1"/>
          </p:cNvSpPr>
          <p:nvPr>
            <p:ph type="sldNum" sz="quarter" idx="10"/>
          </p:nvPr>
        </p:nvSpPr>
        <p:spPr/>
        <p:txBody>
          <a:bodyPr/>
          <a:lstStyle/>
          <a:p>
            <a:fld id="{BB6DEC4E-2C72-4AA4-BF83-677F366473B6}" type="slidenum">
              <a:rPr lang="en-US" smtClean="0"/>
              <a:t>7</a:t>
            </a:fld>
            <a:endParaRPr lang="en-US"/>
          </a:p>
        </p:txBody>
      </p:sp>
    </p:spTree>
    <p:extLst>
      <p:ext uri="{BB962C8B-B14F-4D97-AF65-F5344CB8AC3E}">
        <p14:creationId xmlns:p14="http://schemas.microsoft.com/office/powerpoint/2010/main" val="485560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a:t>
            </a:r>
            <a:r>
              <a:rPr kumimoji="1" lang="en-US" altLang="zh-CN" baseline="0" dirty="0" smtClean="0"/>
              <a:t> table shows the detail comparison between nowadays state-of-the-art </a:t>
            </a:r>
            <a:r>
              <a:rPr kumimoji="1" lang="en-US" altLang="zh-CN" baseline="0" dirty="0" err="1" smtClean="0"/>
              <a:t>nvm</a:t>
            </a:r>
            <a:r>
              <a:rPr kumimoji="1" lang="en-US" altLang="zh-CN" baseline="0" dirty="0" smtClean="0"/>
              <a:t> allocators.</a:t>
            </a:r>
          </a:p>
          <a:p>
            <a:endParaRPr kumimoji="1" lang="en-US" altLang="zh-CN" baseline="0" dirty="0" smtClean="0"/>
          </a:p>
          <a:p>
            <a:r>
              <a:rPr kumimoji="1" lang="en-US" altLang="zh-CN" baseline="0" dirty="0" smtClean="0"/>
              <a:t>We can see that </a:t>
            </a:r>
            <a:r>
              <a:rPr kumimoji="1" lang="en-US" altLang="zh-CN" baseline="0" dirty="0" err="1" smtClean="0"/>
              <a:t>NVMalloc</a:t>
            </a:r>
            <a:r>
              <a:rPr kumimoji="1" lang="en-US" altLang="zh-CN" baseline="0" dirty="0" smtClean="0"/>
              <a:t> is the best in these allocators, but our experiment shows that the overall performance and wear-leveling policy of </a:t>
            </a:r>
            <a:r>
              <a:rPr kumimoji="1" lang="en-US" altLang="zh-CN" baseline="0" dirty="0" err="1" smtClean="0"/>
              <a:t>NVMalloc</a:t>
            </a:r>
            <a:r>
              <a:rPr kumimoji="1" lang="en-US" altLang="zh-CN" baseline="0" dirty="0" smtClean="0"/>
              <a:t> is not good enough. </a:t>
            </a:r>
          </a:p>
          <a:p>
            <a:r>
              <a:rPr kumimoji="1" lang="en-US" altLang="zh-CN" baseline="0" dirty="0" smtClean="0"/>
              <a:t>So it motivates us to write a better allocator.</a:t>
            </a:r>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8</a:t>
            </a:fld>
            <a:endParaRPr lang="en-US"/>
          </a:p>
        </p:txBody>
      </p:sp>
    </p:spTree>
    <p:extLst>
      <p:ext uri="{BB962C8B-B14F-4D97-AF65-F5344CB8AC3E}">
        <p14:creationId xmlns:p14="http://schemas.microsoft.com/office/powerpoint/2010/main" val="1960709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B6DEC4E-2C72-4AA4-BF83-677F366473B6}" type="slidenum">
              <a:rPr lang="en-US" smtClean="0"/>
              <a:t>9</a:t>
            </a:fld>
            <a:endParaRPr lang="en-US"/>
          </a:p>
        </p:txBody>
      </p:sp>
    </p:spTree>
    <p:extLst>
      <p:ext uri="{BB962C8B-B14F-4D97-AF65-F5344CB8AC3E}">
        <p14:creationId xmlns:p14="http://schemas.microsoft.com/office/powerpoint/2010/main" val="104152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1543452"/>
            <a:ext cx="6858000" cy="2088121"/>
          </a:xfrm>
        </p:spPr>
        <p:txBody>
          <a:bodyPr anchor="b"/>
          <a:lstStyle>
            <a:lvl1pPr algn="ctr">
              <a:defRPr sz="4500"/>
            </a:lvl1pPr>
          </a:lstStyle>
          <a:p>
            <a:r>
              <a:rPr lang="en-US" altLang="zh-CN" dirty="0" smtClean="0"/>
              <a:t>Click Here to Add Title</a:t>
            </a:r>
            <a:endParaRPr lang="zh-CN" altLang="en-US" dirty="0"/>
          </a:p>
        </p:txBody>
      </p:sp>
      <p:sp>
        <p:nvSpPr>
          <p:cNvPr id="3" name="副标题 2"/>
          <p:cNvSpPr>
            <a:spLocks noGrp="1"/>
          </p:cNvSpPr>
          <p:nvPr>
            <p:ph type="subTitle" idx="1" hasCustomPrompt="1"/>
          </p:nvPr>
        </p:nvSpPr>
        <p:spPr>
          <a:xfrm>
            <a:off x="1143000" y="4238514"/>
            <a:ext cx="6858000" cy="1516828"/>
          </a:xfrm>
        </p:spPr>
        <p:txBody>
          <a:bodyPr/>
          <a:lstStyle>
            <a:lvl1pPr marL="0" indent="0" algn="ctr">
              <a:buNone/>
              <a:defRPr sz="2000" baseline="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ltLang="zh-CN" dirty="0" smtClean="0"/>
              <a:t>Click Here to Add Sub Title</a:t>
            </a:r>
          </a:p>
        </p:txBody>
      </p:sp>
    </p:spTree>
    <p:extLst>
      <p:ext uri="{BB962C8B-B14F-4D97-AF65-F5344CB8AC3E}">
        <p14:creationId xmlns:p14="http://schemas.microsoft.com/office/powerpoint/2010/main" val="233922993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图片占位符 2"/>
          <p:cNvSpPr>
            <a:spLocks noGrp="1"/>
          </p:cNvSpPr>
          <p:nvPr>
            <p:ph type="pic" idx="1" hasCustomPrompt="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ltLang="zh-CN" dirty="0" smtClean="0"/>
              <a:t>Picture</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a:xfrm>
            <a:off x="6457949" y="6356351"/>
            <a:ext cx="2417109"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65385965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3" name="竖排文字占位符 2"/>
          <p:cNvSpPr>
            <a:spLocks noGrp="1"/>
          </p:cNvSpPr>
          <p:nvPr>
            <p:ph type="body" orient="vert" idx="1" hasCustomPrompt="1"/>
          </p:nvPr>
        </p:nvSpPr>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
        <p:nvSpPr>
          <p:cNvPr id="7"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47972776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4907757" y="365125"/>
            <a:ext cx="1478756" cy="5811838"/>
          </a:xfrm>
        </p:spPr>
        <p:txBody>
          <a:bodyPr vert="eaVert"/>
          <a:lstStyle/>
          <a:p>
            <a:r>
              <a:rPr lang="en-US" altLang="zh-CN" dirty="0" smtClean="0"/>
              <a:t>Click Here to Add Title</a:t>
            </a:r>
            <a:endParaRPr lang="zh-CN" altLang="en-US" dirty="0"/>
          </a:p>
        </p:txBody>
      </p:sp>
      <p:sp>
        <p:nvSpPr>
          <p:cNvPr id="3" name="竖排文字占位符 2"/>
          <p:cNvSpPr>
            <a:spLocks noGrp="1"/>
          </p:cNvSpPr>
          <p:nvPr>
            <p:ph type="body" orient="vert" idx="1" hasCustomPrompt="1"/>
          </p:nvPr>
        </p:nvSpPr>
        <p:spPr>
          <a:xfrm>
            <a:off x="471488" y="365125"/>
            <a:ext cx="4321969" cy="5811838"/>
          </a:xfrm>
        </p:spPr>
        <p:txBody>
          <a:bodyPr vert="eaVert"/>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265898366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11" name="内容占位符 10"/>
          <p:cNvSpPr>
            <a:spLocks noGrp="1"/>
          </p:cNvSpPr>
          <p:nvPr>
            <p:ph sz="quarter" idx="13" hasCustomPrompt="1"/>
          </p:nvPr>
        </p:nvSpPr>
        <p:spPr>
          <a:xfrm>
            <a:off x="457200" y="1803862"/>
            <a:ext cx="8229600" cy="4292138"/>
          </a:xfrm>
        </p:spPr>
        <p:txBody>
          <a:bodyPr/>
          <a:lstStyle>
            <a:lvl1pPr>
              <a:defRPr baseline="0">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ltLang="zh-CN" dirty="0" smtClean="0"/>
              <a:t>Click to change subhead</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endParaRPr lang="en-US" altLang="zh-CN" dirty="0"/>
          </a:p>
        </p:txBody>
      </p:sp>
      <p:sp>
        <p:nvSpPr>
          <p:cNvPr id="10" name="日期占位符 9"/>
          <p:cNvSpPr>
            <a:spLocks noGrp="1"/>
          </p:cNvSpPr>
          <p:nvPr>
            <p:ph type="dt" sz="half" idx="14"/>
          </p:nvPr>
        </p:nvSpPr>
        <p:spPr/>
        <p:txBody>
          <a:bodyPr/>
          <a:lstStyle/>
          <a:p>
            <a:endParaRPr lang="en-US"/>
          </a:p>
        </p:txBody>
      </p:sp>
      <p:sp>
        <p:nvSpPr>
          <p:cNvPr id="12" name="页脚占位符 11"/>
          <p:cNvSpPr>
            <a:spLocks noGrp="1"/>
          </p:cNvSpPr>
          <p:nvPr>
            <p:ph type="ftr" sz="quarter" idx="15"/>
          </p:nvPr>
        </p:nvSpPr>
        <p:spPr/>
        <p:txBody>
          <a:bodyPr/>
          <a:lstStyle/>
          <a:p>
            <a:endParaRPr lang="en-US"/>
          </a:p>
        </p:txBody>
      </p:sp>
      <p:sp>
        <p:nvSpPr>
          <p:cNvPr id="6"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15964824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7" name="文本框 6"/>
          <p:cNvSpPr txBox="1"/>
          <p:nvPr userDrawn="1"/>
        </p:nvSpPr>
        <p:spPr>
          <a:xfrm>
            <a:off x="0" y="4558554"/>
            <a:ext cx="9144000" cy="923330"/>
          </a:xfrm>
          <a:prstGeom prst="rect">
            <a:avLst/>
          </a:prstGeom>
          <a:noFill/>
        </p:spPr>
        <p:txBody>
          <a:bodyPr wrap="square" rtlCol="0">
            <a:spAutoFit/>
          </a:bodyPr>
          <a:lstStyle/>
          <a:p>
            <a:pPr algn="ctr"/>
            <a:r>
              <a:rPr lang="en-US" altLang="zh-CN" sz="5400" dirty="0" smtClean="0">
                <a:solidFill>
                  <a:schemeClr val="accent1"/>
                </a:solidFill>
                <a:latin typeface="Segoe UI" panose="020B0502040204020203" pitchFamily="34" charset="0"/>
                <a:cs typeface="Segoe UI" panose="020B0502040204020203" pitchFamily="34" charset="0"/>
              </a:rPr>
              <a:t>Thank</a:t>
            </a:r>
            <a:r>
              <a:rPr lang="en-US" altLang="zh-CN" sz="5400" baseline="0" dirty="0" smtClean="0">
                <a:solidFill>
                  <a:schemeClr val="accent1"/>
                </a:solidFill>
                <a:latin typeface="Segoe UI" panose="020B0502040204020203" pitchFamily="34" charset="0"/>
                <a:cs typeface="Segoe UI" panose="020B0502040204020203" pitchFamily="34" charset="0"/>
              </a:rPr>
              <a:t> you!</a:t>
            </a:r>
            <a:endParaRPr lang="zh-CN" altLang="en-US" sz="540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7488641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82879" y="222068"/>
            <a:ext cx="8647611" cy="1008000"/>
          </a:xfrm>
        </p:spPr>
        <p:txBody>
          <a:bodyPr/>
          <a:lstStyle>
            <a:lvl1pPr>
              <a:defRPr baseline="0">
                <a:solidFill>
                  <a:schemeClr val="tx1"/>
                </a:solidFill>
              </a:defRPr>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p:txBody>
          <a:bodyPr>
            <a:normAutofit/>
          </a:bodyPr>
          <a:lstStyle>
            <a:lvl1pPr marL="447675" indent="-447675">
              <a:lnSpc>
                <a:spcPct val="100000"/>
              </a:lnSpc>
              <a:spcAft>
                <a:spcPts val="1200"/>
              </a:spcAft>
              <a:buClrTx/>
              <a:buSzPct val="75000"/>
              <a:buFont typeface="Wingdings" panose="05000000000000000000" pitchFamily="2" charset="2"/>
              <a:buChar char="q"/>
              <a:defRPr sz="3200" baseline="0"/>
            </a:lvl1pPr>
            <a:lvl2pPr marL="808038" indent="-465138">
              <a:lnSpc>
                <a:spcPct val="100000"/>
              </a:lnSpc>
              <a:spcAft>
                <a:spcPts val="600"/>
              </a:spcAft>
              <a:buSzPct val="80000"/>
              <a:buFont typeface="Wingdings" panose="05000000000000000000" pitchFamily="2" charset="2"/>
              <a:buChar char="m"/>
              <a:defRPr sz="2800">
                <a:solidFill>
                  <a:schemeClr val="tx2"/>
                </a:solidFill>
              </a:defRPr>
            </a:lvl2pPr>
            <a:lvl3pPr marL="985838" indent="-300038">
              <a:buSzPct val="80000"/>
              <a:buFont typeface="Wingdings" panose="05000000000000000000" pitchFamily="2" charset="2"/>
              <a:buChar char="ü"/>
              <a:defRPr sz="2000" baseline="0"/>
            </a:lvl3pPr>
            <a:lvl4pPr>
              <a:defRPr sz="1800"/>
            </a:lvl4pPr>
            <a:lvl5pPr>
              <a:defRPr sz="1800"/>
            </a:lvl5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sz="2400">
                <a:solidFill>
                  <a:schemeClr val="tx1"/>
                </a:solidFill>
              </a:defRPr>
            </a:lvl1pPr>
          </a:lstStyle>
          <a:p>
            <a:fld id="{A5E75403-9E37-4A6F-B8FD-80564EF0345E}" type="slidenum">
              <a:rPr lang="en-US" altLang="zh-CN" smtClean="0"/>
              <a:pPr/>
              <a:t>‹#›</a:t>
            </a:fld>
            <a:endParaRPr lang="en-US" altLang="zh-CN" dirty="0"/>
          </a:p>
        </p:txBody>
      </p:sp>
    </p:spTree>
    <p:extLst>
      <p:ext uri="{BB962C8B-B14F-4D97-AF65-F5344CB8AC3E}">
        <p14:creationId xmlns:p14="http://schemas.microsoft.com/office/powerpoint/2010/main" val="16445759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3888" y="1709739"/>
            <a:ext cx="7886700" cy="2852737"/>
          </a:xfrm>
        </p:spPr>
        <p:txBody>
          <a:bodyPr anchor="b"/>
          <a:lstStyle>
            <a:lvl1pPr>
              <a:defRPr sz="4500"/>
            </a:lvl1pPr>
          </a:lstStyle>
          <a:p>
            <a:r>
              <a:rPr lang="en-US" altLang="zh-CN" dirty="0" smtClean="0"/>
              <a:t>Click Here to Add Title</a:t>
            </a:r>
            <a:endParaRPr lang="zh-CN" altLang="en-US" dirty="0"/>
          </a:p>
        </p:txBody>
      </p:sp>
      <p:sp>
        <p:nvSpPr>
          <p:cNvPr id="3" name="文本占位符 2"/>
          <p:cNvSpPr>
            <a:spLocks noGrp="1"/>
          </p:cNvSpPr>
          <p:nvPr>
            <p:ph type="body" idx="1" hasCustomPrompt="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ltLang="zh-CN" dirty="0" smtClean="0"/>
              <a:t>Click Here to Edit Master Text Style</a:t>
            </a:r>
            <a:endParaRPr lang="zh-CN" altLang="en-US" dirty="0"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a:xfrm>
            <a:off x="6457950" y="6356351"/>
            <a:ext cx="2449382" cy="365125"/>
          </a:xfrm>
        </p:spPr>
        <p:txBody>
          <a:bodyPr/>
          <a:lstStyle>
            <a:lvl1pPr algn="r">
              <a:defRPr/>
            </a:lvl1pPr>
          </a:lstStyle>
          <a:p>
            <a:fld id="{A5E75403-9E37-4A6F-B8FD-80564EF0345E}" type="slidenum">
              <a:rPr lang="en-US" altLang="zh-CN" smtClean="0"/>
              <a:pPr/>
              <a:t>‹#›</a:t>
            </a:fld>
            <a:endParaRPr lang="zh-CN" altLang="en-US"/>
          </a:p>
        </p:txBody>
      </p:sp>
    </p:spTree>
    <p:extLst>
      <p:ext uri="{BB962C8B-B14F-4D97-AF65-F5344CB8AC3E}">
        <p14:creationId xmlns:p14="http://schemas.microsoft.com/office/powerpoint/2010/main" val="125583458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hasCustomPrompt="1"/>
          </p:nvPr>
        </p:nvSpPr>
        <p:spPr>
          <a:xfrm>
            <a:off x="471487" y="1536556"/>
            <a:ext cx="3960000" cy="4610572"/>
          </a:xfrm>
        </p:spPr>
        <p:txBody>
          <a:bodyPr/>
          <a:lstStyle>
            <a:lvl1pPr marL="447675" indent="-447675">
              <a:spcAft>
                <a:spcPts val="1200"/>
              </a:spcAft>
              <a:buFont typeface="Wingdings" panose="05000000000000000000" pitchFamily="2" charset="2"/>
              <a:buChar char=""/>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内容占位符 3"/>
          <p:cNvSpPr>
            <a:spLocks noGrp="1"/>
          </p:cNvSpPr>
          <p:nvPr>
            <p:ph sz="half" idx="2" hasCustomPrompt="1"/>
          </p:nvPr>
        </p:nvSpPr>
        <p:spPr>
          <a:xfrm>
            <a:off x="4870490" y="1536556"/>
            <a:ext cx="3960000" cy="4610572"/>
          </a:xfrm>
        </p:spPr>
        <p:txBody>
          <a:bodyPr/>
          <a:lstStyle>
            <a:lvl1pPr marL="447675" indent="-447675">
              <a:spcBef>
                <a:spcPts val="1200"/>
              </a:spcBef>
              <a:buFont typeface="Wingdings" panose="05000000000000000000" pitchFamily="2" charset="2"/>
              <a:buChar char="m"/>
              <a:defRPr/>
            </a:lvl1pPr>
            <a:lvl2pPr marL="625475" indent="-282575">
              <a:spcAft>
                <a:spcPts val="600"/>
              </a:spcAft>
              <a:buFont typeface="Wingdings" panose="05000000000000000000" pitchFamily="2" charset="2"/>
              <a:buChar char="ü"/>
              <a:defRPr>
                <a:solidFill>
                  <a:schemeClr val="tx2"/>
                </a:solidFill>
              </a:defRPr>
            </a:lvl2pPr>
          </a:lstStyle>
          <a:p>
            <a:pPr lvl="0"/>
            <a:r>
              <a:rPr lang="en-US" altLang="zh-CN" dirty="0" smtClean="0"/>
              <a:t> 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8"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200316480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hasCustomPrompt="1"/>
          </p:nvPr>
        </p:nvSpPr>
        <p:spPr>
          <a:xfrm>
            <a:off x="629842" y="1681163"/>
            <a:ext cx="3868340"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4" name="内容占位符 3"/>
          <p:cNvSpPr>
            <a:spLocks noGrp="1"/>
          </p:cNvSpPr>
          <p:nvPr>
            <p:ph sz="half" idx="2" hasCustomPrompt="1"/>
          </p:nvPr>
        </p:nvSpPr>
        <p:spPr>
          <a:xfrm>
            <a:off x="629842" y="2505075"/>
            <a:ext cx="3868340"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dirty="0" smtClean="0"/>
              <a:t>Click Here to Edit Master Text Style</a:t>
            </a:r>
            <a:endParaRPr lang="zh-CN" altLang="en-US" dirty="0" smtClean="0"/>
          </a:p>
        </p:txBody>
      </p:sp>
      <p:sp>
        <p:nvSpPr>
          <p:cNvPr id="6" name="内容占位符 5"/>
          <p:cNvSpPr>
            <a:spLocks noGrp="1"/>
          </p:cNvSpPr>
          <p:nvPr>
            <p:ph sz="quarter" idx="4" hasCustomPrompt="1"/>
          </p:nvPr>
        </p:nvSpPr>
        <p:spPr>
          <a:xfrm>
            <a:off x="4629150" y="2505075"/>
            <a:ext cx="3887391" cy="3684588"/>
          </a:xfrm>
        </p:spPr>
        <p:txBody>
          <a:body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lvl1pPr algn="r">
              <a:defRPr/>
            </a:lvl1pPr>
          </a:lstStyle>
          <a:p>
            <a:fld id="{A5E75403-9E37-4A6F-B8FD-80564EF0345E}" type="slidenum">
              <a:rPr lang="en-US" altLang="zh-CN" smtClean="0"/>
              <a:pPr/>
              <a:t>‹#›</a:t>
            </a:fld>
            <a:endParaRPr lang="zh-CN" altLang="en-US"/>
          </a:p>
        </p:txBody>
      </p:sp>
      <p:sp>
        <p:nvSpPr>
          <p:cNvPr id="10"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Tree>
    <p:extLst>
      <p:ext uri="{BB962C8B-B14F-4D97-AF65-F5344CB8AC3E}">
        <p14:creationId xmlns:p14="http://schemas.microsoft.com/office/powerpoint/2010/main" val="38217944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a:xfrm>
            <a:off x="6457949" y="6356351"/>
            <a:ext cx="2372541" cy="365125"/>
          </a:xfrm>
        </p:spPr>
        <p:txBody>
          <a:bodyPr/>
          <a:lstStyle>
            <a:lvl1pPr algn="r">
              <a:defRPr/>
            </a:lvl1pPr>
          </a:lstStyle>
          <a:p>
            <a:fld id="{A5E75403-9E37-4A6F-B8FD-80564EF0345E}" type="slidenum">
              <a:rPr lang="en-US" altLang="zh-CN" smtClean="0"/>
              <a:pPr/>
              <a:t>‹#›</a:t>
            </a:fld>
            <a:endParaRPr lang="zh-CN" altLang="en-US"/>
          </a:p>
        </p:txBody>
      </p:sp>
      <p:sp>
        <p:nvSpPr>
          <p:cNvPr id="7" name="标题占位符 1"/>
          <p:cNvSpPr>
            <a:spLocks noGrp="1"/>
          </p:cNvSpPr>
          <p:nvPr>
            <p:ph type="title"/>
          </p:nvPr>
        </p:nvSpPr>
        <p:spPr>
          <a:xfrm>
            <a:off x="182879" y="222069"/>
            <a:ext cx="8647611" cy="1008000"/>
          </a:xfrm>
          <a:prstGeom prst="rect">
            <a:avLst/>
          </a:prstGeom>
        </p:spPr>
        <p:txBody>
          <a:bodyPr vert="horz" lIns="91440" tIns="45720" rIns="91440" bIns="45720" rtlCol="0" anchor="ctr">
            <a:normAutofit/>
          </a:bodyPr>
          <a:lstStyle>
            <a:lvl1pPr>
              <a:defRPr lang="zh-CN" altLang="en-US" dirty="0"/>
            </a:lvl1pPr>
          </a:lstStyle>
          <a:p>
            <a:r>
              <a:rPr lang="en-US" altLang="zh-CN" dirty="0" smtClean="0"/>
              <a:t>Click Here to Add Title</a:t>
            </a:r>
            <a:endParaRPr lang="zh-CN" altLang="en-US" dirty="0"/>
          </a:p>
        </p:txBody>
      </p:sp>
    </p:spTree>
    <p:extLst>
      <p:ext uri="{BB962C8B-B14F-4D97-AF65-F5344CB8AC3E}">
        <p14:creationId xmlns:p14="http://schemas.microsoft.com/office/powerpoint/2010/main" val="12271474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6457949" y="6356351"/>
            <a:ext cx="2460139" cy="365125"/>
          </a:xfrm>
        </p:spPr>
        <p:txBody>
          <a:bodyPr/>
          <a:lstStyle>
            <a:lvl1pPr algn="r">
              <a:defRPr/>
            </a:lvl1pPr>
          </a:lstStyle>
          <a:p>
            <a:fld id="{A5E75403-9E37-4A6F-B8FD-80564EF0345E}" type="slidenum">
              <a:rPr lang="en-US" altLang="zh-CN" smtClean="0"/>
              <a:pPr/>
              <a:t>‹#›</a:t>
            </a:fld>
            <a:endParaRPr lang="zh-CN" altLang="en-US" dirty="0"/>
          </a:p>
        </p:txBody>
      </p:sp>
    </p:spTree>
    <p:extLst>
      <p:ext uri="{BB962C8B-B14F-4D97-AF65-F5344CB8AC3E}">
        <p14:creationId xmlns:p14="http://schemas.microsoft.com/office/powerpoint/2010/main" val="289872201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457200"/>
            <a:ext cx="2949178" cy="1600200"/>
          </a:xfrm>
        </p:spPr>
        <p:txBody>
          <a:bodyPr anchor="b"/>
          <a:lstStyle>
            <a:lvl1pPr>
              <a:defRPr sz="2400"/>
            </a:lvl1pPr>
          </a:lstStyle>
          <a:p>
            <a:r>
              <a:rPr lang="en-US" altLang="zh-CN" dirty="0" smtClean="0"/>
              <a:t>Click Here to Add Title</a:t>
            </a:r>
            <a:endParaRPr lang="zh-CN" altLang="en-US" dirty="0"/>
          </a:p>
        </p:txBody>
      </p:sp>
      <p:sp>
        <p:nvSpPr>
          <p:cNvPr id="3" name="内容占位符 2"/>
          <p:cNvSpPr>
            <a:spLocks noGrp="1"/>
          </p:cNvSpPr>
          <p:nvPr>
            <p:ph idx="1" hasCustomPrompt="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ltLang="zh-CN" dirty="0" smtClean="0"/>
              <a:t>Click Here to Edit Master Text Style</a:t>
            </a:r>
            <a:endParaRPr lang="zh-CN" altLang="en-US" dirty="0" smtClean="0"/>
          </a:p>
          <a:p>
            <a:pPr lvl="1"/>
            <a:r>
              <a:rPr lang="en-US" altLang="zh-CN" dirty="0" smtClean="0"/>
              <a:t>Level 2</a:t>
            </a:r>
            <a:endParaRPr lang="zh-CN" altLang="en-US" dirty="0" smtClean="0"/>
          </a:p>
          <a:p>
            <a:pPr lvl="2"/>
            <a:r>
              <a:rPr lang="en-US" altLang="zh-CN" dirty="0" smtClean="0"/>
              <a:t>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ltLang="zh-CN" dirty="0" smtClean="0"/>
              <a:t>Click Here to Edit Master Text Style</a:t>
            </a:r>
            <a:endParaRPr lang="zh-CN" altLang="en-US" dirty="0"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E75403-9E37-4A6F-B8FD-80564EF0345E}" type="slidenum">
              <a:rPr lang="zh-CN" altLang="en-US" smtClean="0"/>
              <a:t>‹#›</a:t>
            </a:fld>
            <a:endParaRPr lang="zh-CN" altLang="en-US"/>
          </a:p>
        </p:txBody>
      </p:sp>
    </p:spTree>
    <p:extLst>
      <p:ext uri="{BB962C8B-B14F-4D97-AF65-F5344CB8AC3E}">
        <p14:creationId xmlns:p14="http://schemas.microsoft.com/office/powerpoint/2010/main" val="120278493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82879" y="222068"/>
            <a:ext cx="8647611" cy="1175657"/>
          </a:xfrm>
          <a:prstGeom prst="rect">
            <a:avLst/>
          </a:prstGeom>
        </p:spPr>
        <p:txBody>
          <a:bodyPr vert="horz" lIns="91440" tIns="45720" rIns="91440" bIns="45720" rtlCol="0" anchor="ctr">
            <a:normAutofit/>
          </a:bodyPr>
          <a:lstStyle/>
          <a:p>
            <a:r>
              <a:rPr lang="en-US" altLang="zh-CN" dirty="0" smtClean="0"/>
              <a:t>Click Here to Add Title</a:t>
            </a:r>
            <a:endParaRPr lang="zh-CN" altLang="en-US" dirty="0"/>
          </a:p>
        </p:txBody>
      </p:sp>
      <p:sp>
        <p:nvSpPr>
          <p:cNvPr id="3" name="文本占位符 2"/>
          <p:cNvSpPr>
            <a:spLocks noGrp="1"/>
          </p:cNvSpPr>
          <p:nvPr>
            <p:ph type="body" idx="1"/>
          </p:nvPr>
        </p:nvSpPr>
        <p:spPr>
          <a:xfrm>
            <a:off x="628650" y="1750423"/>
            <a:ext cx="7886700" cy="4426540"/>
          </a:xfrm>
          <a:prstGeom prst="rect">
            <a:avLst/>
          </a:prstGeom>
        </p:spPr>
        <p:txBody>
          <a:bodyPr vert="horz" lIns="91440" tIns="45720" rIns="91440" bIns="45720" rtlCol="0">
            <a:normAutofit/>
          </a:bodyPr>
          <a:lstStyle/>
          <a:p>
            <a:pPr lvl="0"/>
            <a:r>
              <a:rPr lang="en-US" altLang="zh-CN" dirty="0" smtClean="0"/>
              <a:t>Click Here to Edit Master Text Style</a:t>
            </a:r>
            <a:endParaRPr lang="zh-CN" altLang="en-US" dirty="0" smtClean="0"/>
          </a:p>
          <a:p>
            <a:pPr lvl="1"/>
            <a:r>
              <a:rPr lang="en-US" altLang="zh-CN" dirty="0" smtClean="0"/>
              <a:t> Level 2</a:t>
            </a:r>
            <a:endParaRPr lang="zh-CN" altLang="en-US" dirty="0" smtClean="0"/>
          </a:p>
          <a:p>
            <a:pPr lvl="2"/>
            <a:r>
              <a:rPr lang="en-US" altLang="zh-CN" dirty="0" smtClean="0"/>
              <a:t> Level 3</a:t>
            </a:r>
            <a:endParaRPr lang="zh-CN" altLang="en-US" dirty="0" smtClean="0"/>
          </a:p>
          <a:p>
            <a:pPr lvl="3"/>
            <a:r>
              <a:rPr lang="en-US" altLang="zh-CN" dirty="0" smtClean="0"/>
              <a:t>Level 4</a:t>
            </a:r>
            <a:endParaRPr lang="zh-CN" altLang="en-US" dirty="0" smtClean="0"/>
          </a:p>
          <a:p>
            <a:pPr lvl="4"/>
            <a:r>
              <a:rPr lang="en-US" altLang="zh-CN" dirty="0" smtClean="0"/>
              <a:t>Level 5</a:t>
            </a:r>
            <a:endParaRPr lang="zh-CN" altLang="en-US" dirty="0"/>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372540" cy="365125"/>
          </a:xfrm>
          <a:prstGeom prst="rect">
            <a:avLst/>
          </a:prstGeom>
        </p:spPr>
        <p:txBody>
          <a:bodyPr vert="horz" lIns="91440" tIns="45720" rIns="91440" bIns="45720" rtlCol="0" anchor="ctr"/>
          <a:lstStyle>
            <a:lvl1pPr>
              <a:defRPr lang="zh-CN" altLang="en-US" sz="2400" smtClean="0"/>
            </a:lvl1pPr>
          </a:lstStyle>
          <a:p>
            <a:pPr algn="r"/>
            <a:fld id="{A5E75403-9E37-4A6F-B8FD-80564EF0345E}" type="slidenum">
              <a:rPr lang="en-US" altLang="zh-CN" smtClean="0"/>
              <a:pPr algn="r"/>
              <a:t>‹#›</a:t>
            </a:fld>
            <a:endParaRPr lang="en-US" dirty="0"/>
          </a:p>
        </p:txBody>
      </p:sp>
    </p:spTree>
    <p:extLst>
      <p:ext uri="{BB962C8B-B14F-4D97-AF65-F5344CB8AC3E}">
        <p14:creationId xmlns:p14="http://schemas.microsoft.com/office/powerpoint/2010/main" val="30261436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Lst>
  <p:timing>
    <p:tnLst>
      <p:par>
        <p:cTn id="1" dur="indefinite" restart="never" nodeType="tmRoot"/>
      </p:par>
    </p:tnLst>
  </p:timing>
  <p:hf hdr="0" ftr="0" dt="0"/>
  <p:txStyles>
    <p:titleStyle>
      <a:lvl1pPr algn="ctr" defTabSz="685800" rtl="0" eaLnBrk="1" latinLnBrk="0" hangingPunct="1">
        <a:lnSpc>
          <a:spcPct val="90000"/>
        </a:lnSpc>
        <a:spcBef>
          <a:spcPct val="0"/>
        </a:spcBef>
        <a:buNone/>
        <a:defRPr sz="4000" b="1" kern="1200" baseline="0">
          <a:solidFill>
            <a:schemeClr val="tx2"/>
          </a:solidFill>
          <a:latin typeface="+mj-lt"/>
          <a:ea typeface="+mj-ea"/>
          <a:cs typeface="Segoe UI" panose="020B0502040204020203" pitchFamily="34" charset="0"/>
        </a:defRPr>
      </a:lvl1pPr>
    </p:titleStyle>
    <p:body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138545" y="1549385"/>
            <a:ext cx="8866909" cy="2088121"/>
          </a:xfrm>
        </p:spPr>
        <p:txBody>
          <a:bodyPr/>
          <a:lstStyle/>
          <a:p>
            <a:r>
              <a:rPr lang="en-US" altLang="zh-CN" b="0" dirty="0" err="1"/>
              <a:t>Wamalloc</a:t>
            </a:r>
            <a:r>
              <a:rPr lang="en-US" altLang="zh-CN" b="0" dirty="0"/>
              <a:t>: An Efficient Wear-Aware Allocator for Non-Volatile Memory </a:t>
            </a:r>
            <a:endParaRPr lang="en-US" altLang="zh-CN" dirty="0"/>
          </a:p>
        </p:txBody>
      </p:sp>
      <p:sp>
        <p:nvSpPr>
          <p:cNvPr id="5" name="副标题 4"/>
          <p:cNvSpPr>
            <a:spLocks noGrp="1"/>
          </p:cNvSpPr>
          <p:nvPr>
            <p:ph type="subTitle" idx="1"/>
          </p:nvPr>
        </p:nvSpPr>
        <p:spPr/>
        <p:txBody>
          <a:bodyPr>
            <a:normAutofit/>
          </a:bodyPr>
          <a:lstStyle/>
          <a:p>
            <a:r>
              <a:rPr lang="en-US" altLang="zh-CN" dirty="0" err="1"/>
              <a:t>Jiashun</a:t>
            </a:r>
            <a:r>
              <a:rPr lang="en-US" altLang="zh-CN" dirty="0"/>
              <a:t> Zhu, </a:t>
            </a:r>
            <a:r>
              <a:rPr lang="en-US" altLang="zh-CN" dirty="0" err="1"/>
              <a:t>Sumin</a:t>
            </a:r>
            <a:r>
              <a:rPr lang="en-US" altLang="zh-CN" dirty="0"/>
              <a:t> Li, </a:t>
            </a:r>
            <a:r>
              <a:rPr lang="en-US" altLang="zh-CN" dirty="0" err="1"/>
              <a:t>Linpeng</a:t>
            </a:r>
            <a:r>
              <a:rPr lang="en-US" altLang="zh-CN" dirty="0"/>
              <a:t> Huang </a:t>
            </a:r>
            <a:endParaRPr lang="en-US" altLang="zh-CN" dirty="0" smtClean="0"/>
          </a:p>
          <a:p>
            <a:r>
              <a:rPr lang="en-US" altLang="zh-CN" i="1" dirty="0"/>
              <a:t>Department of Computer Science and Engineering </a:t>
            </a:r>
            <a:endParaRPr lang="en-US" altLang="zh-CN" dirty="0"/>
          </a:p>
          <a:p>
            <a:r>
              <a:rPr lang="en-US" dirty="0" smtClean="0"/>
              <a:t>Shanghai Jiao Tong University</a:t>
            </a:r>
            <a:endParaRPr lang="en-US" dirty="0"/>
          </a:p>
        </p:txBody>
      </p:sp>
      <p:sp>
        <p:nvSpPr>
          <p:cNvPr id="2" name="灯片编号占位符 1"/>
          <p:cNvSpPr>
            <a:spLocks noGrp="1"/>
          </p:cNvSpPr>
          <p:nvPr>
            <p:ph type="sldNum" sz="quarter" idx="4294967295"/>
          </p:nvPr>
        </p:nvSpPr>
        <p:spPr>
          <a:xfrm>
            <a:off x="6770688" y="6356350"/>
            <a:ext cx="2373312" cy="365125"/>
          </a:xfrm>
        </p:spPr>
        <p:txBody>
          <a:bodyPr/>
          <a:lstStyle/>
          <a:p>
            <a:fld id="{A5E75403-9E37-4A6F-B8FD-80564EF0345E}" type="slidenum">
              <a:rPr lang="en-US" altLang="zh-CN" smtClean="0"/>
              <a:pPr/>
              <a:t>1</a:t>
            </a:fld>
            <a:endParaRPr lang="zh-CN" altLang="en-US"/>
          </a:p>
        </p:txBody>
      </p:sp>
    </p:spTree>
    <p:extLst>
      <p:ext uri="{BB962C8B-B14F-4D97-AF65-F5344CB8AC3E}">
        <p14:creationId xmlns:p14="http://schemas.microsoft.com/office/powerpoint/2010/main" val="755740529"/>
      </p:ext>
    </p:extLst>
  </p:cSld>
  <p:clrMapOvr>
    <a:masterClrMapping/>
  </p:clrMapOvr>
  <mc:AlternateContent xmlns:mc="http://schemas.openxmlformats.org/markup-compatibility/2006">
    <mc:Choice xmlns:p14="http://schemas.microsoft.com/office/powerpoint/2010/main" Requires="p14">
      <p:transition spd="slow" p14:dur="2000" advTm="7038"/>
    </mc:Choice>
    <mc:Fallback>
      <p:transition spd="slow" advTm="7038"/>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84464" y="1929811"/>
            <a:ext cx="4068266" cy="4426540"/>
          </a:xfrm>
        </p:spPr>
        <p:txBody>
          <a:bodyPr/>
          <a:lstStyle/>
          <a:p>
            <a:r>
              <a:rPr kumimoji="1" lang="en-US" altLang="zh-CN" dirty="0" err="1" smtClean="0"/>
              <a:t>Desgin</a:t>
            </a:r>
            <a:r>
              <a:rPr kumimoji="1" lang="en-US" altLang="zh-CN" dirty="0" smtClean="0"/>
              <a:t> Principles:</a:t>
            </a:r>
          </a:p>
          <a:p>
            <a:pPr lvl="1"/>
            <a:r>
              <a:rPr kumimoji="1" lang="en-US" altLang="zh-CN" dirty="0" smtClean="0"/>
              <a:t>Wear-leveling</a:t>
            </a:r>
          </a:p>
          <a:p>
            <a:pPr lvl="1"/>
            <a:r>
              <a:rPr kumimoji="1" lang="en-US" altLang="zh-CN" dirty="0" smtClean="0"/>
              <a:t>Low allocation latency</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10</a:t>
            </a:fld>
            <a:endParaRPr lang="en-US" altLang="zh-CN" dirty="0"/>
          </a:p>
        </p:txBody>
      </p:sp>
      <p:pic>
        <p:nvPicPr>
          <p:cNvPr id="5" name="图片 4"/>
          <p:cNvPicPr>
            <a:picLocks noChangeAspect="1"/>
          </p:cNvPicPr>
          <p:nvPr/>
        </p:nvPicPr>
        <p:blipFill>
          <a:blip r:embed="rId3"/>
          <a:stretch>
            <a:fillRect/>
          </a:stretch>
        </p:blipFill>
        <p:spPr>
          <a:xfrm>
            <a:off x="4327814" y="1929811"/>
            <a:ext cx="4436566" cy="4041688"/>
          </a:xfrm>
          <a:prstGeom prst="rect">
            <a:avLst/>
          </a:prstGeom>
        </p:spPr>
      </p:pic>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endParaRPr lang="en-US" dirty="0"/>
          </a:p>
        </p:txBody>
      </p:sp>
      <p:sp>
        <p:nvSpPr>
          <p:cNvPr id="7" name="文本框 6"/>
          <p:cNvSpPr txBox="1"/>
          <p:nvPr/>
        </p:nvSpPr>
        <p:spPr>
          <a:xfrm>
            <a:off x="5777150" y="6086466"/>
            <a:ext cx="1770036" cy="584775"/>
          </a:xfrm>
          <a:prstGeom prst="rect">
            <a:avLst/>
          </a:prstGeom>
          <a:noFill/>
        </p:spPr>
        <p:txBody>
          <a:bodyPr wrap="none" rtlCol="0">
            <a:spAutoFit/>
          </a:bodyPr>
          <a:lstStyle/>
          <a:p>
            <a:pPr algn="ctr"/>
            <a:r>
              <a:rPr lang="en-US" altLang="zh-CN" sz="1600" dirty="0"/>
              <a:t>Overall </a:t>
            </a:r>
            <a:r>
              <a:rPr lang="en-US" altLang="zh-CN" sz="1600" dirty="0" smtClean="0"/>
              <a:t>structure</a:t>
            </a:r>
            <a:r>
              <a:rPr lang="en-US" altLang="zh-CN" sz="1600" dirty="0" smtClean="0"/>
              <a:t> </a:t>
            </a:r>
            <a:endParaRPr lang="en-US" altLang="zh-CN" sz="1600" dirty="0"/>
          </a:p>
          <a:p>
            <a:pPr algn="ctr"/>
            <a:endParaRPr kumimoji="1" lang="zh-CN" altLang="en-US" sz="1600" dirty="0" smtClean="0"/>
          </a:p>
        </p:txBody>
      </p:sp>
    </p:spTree>
    <p:extLst>
      <p:ext uri="{BB962C8B-B14F-4D97-AF65-F5344CB8AC3E}">
        <p14:creationId xmlns:p14="http://schemas.microsoft.com/office/powerpoint/2010/main" val="19748064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7977" y="1102389"/>
            <a:ext cx="8017414" cy="4426540"/>
          </a:xfrm>
        </p:spPr>
        <p:txBody>
          <a:bodyPr>
            <a:normAutofit/>
          </a:bodyPr>
          <a:lstStyle/>
          <a:p>
            <a:r>
              <a:rPr kumimoji="1" lang="en-US" altLang="zh-CN" sz="2400" dirty="0" smtClean="0"/>
              <a:t>Chunk is the </a:t>
            </a:r>
            <a:r>
              <a:rPr lang="en-US" altLang="zh-CN" sz="2400" dirty="0" smtClean="0"/>
              <a:t>basic </a:t>
            </a:r>
            <a:r>
              <a:rPr lang="en-US" altLang="zh-CN" sz="2400" dirty="0"/>
              <a:t>unit that would be transferred between global heap and local heap </a:t>
            </a:r>
          </a:p>
          <a:p>
            <a:r>
              <a:rPr kumimoji="1" lang="en-US" altLang="zh-CN" sz="2400" dirty="0" smtClean="0"/>
              <a:t>Chunk can be divided into several blocks base on its size </a:t>
            </a:r>
            <a:r>
              <a:rPr kumimoji="1" lang="en-US" altLang="zh-CN" sz="2400" dirty="0" smtClean="0"/>
              <a:t>class</a:t>
            </a:r>
          </a:p>
          <a:p>
            <a:r>
              <a:rPr lang="en-US" altLang="zh-CN" sz="2400" dirty="0" err="1"/>
              <a:t>Wamalloc</a:t>
            </a:r>
            <a:r>
              <a:rPr lang="en-US" altLang="zh-CN" sz="2400" dirty="0"/>
              <a:t> uses two sets of size class: small-span(16B, 24B, 32B,..., 256B), large-span(384B, 512B,..., 32768B, 49152B, 65536B) </a:t>
            </a:r>
            <a:endParaRPr kumimoji="1" lang="en-US" altLang="zh-CN" sz="2400" dirty="0" smtClean="0"/>
          </a:p>
          <a:p>
            <a:r>
              <a:rPr kumimoji="1" lang="en-US" altLang="zh-CN" sz="2400" dirty="0" smtClean="0"/>
              <a:t>Chunk size has a fixed value to simply the design of global heap</a:t>
            </a:r>
          </a:p>
          <a:p>
            <a:endParaRPr kumimoji="1" lang="en-US" altLang="zh-CN" sz="2400" dirty="0" smtClean="0"/>
          </a:p>
        </p:txBody>
      </p:sp>
      <p:sp>
        <p:nvSpPr>
          <p:cNvPr id="6" name="标题 1"/>
          <p:cNvSpPr txBox="1">
            <a:spLocks/>
          </p:cNvSpPr>
          <p:nvPr/>
        </p:nvSpPr>
        <p:spPr>
          <a:xfrm>
            <a:off x="182879" y="222069"/>
            <a:ext cx="8647611" cy="1008000"/>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4000" b="1" kern="1200" baseline="0">
                <a:solidFill>
                  <a:schemeClr val="tx1"/>
                </a:solidFill>
                <a:latin typeface="+mj-lt"/>
                <a:ea typeface="+mj-ea"/>
                <a:cs typeface="Segoe UI" panose="020B0502040204020203" pitchFamily="34" charset="0"/>
              </a:defRPr>
            </a:lvl1pPr>
          </a:lstStyle>
          <a:p>
            <a:r>
              <a:rPr lang="en-US" dirty="0" smtClean="0"/>
              <a:t>Design of </a:t>
            </a:r>
            <a:r>
              <a:rPr lang="en-US" dirty="0" err="1" smtClean="0"/>
              <a:t>Wamalloc</a:t>
            </a:r>
            <a:endParaRPr lang="en-US" dirty="0"/>
          </a:p>
        </p:txBody>
      </p:sp>
      <p:pic>
        <p:nvPicPr>
          <p:cNvPr id="2" name="图片 1"/>
          <p:cNvPicPr>
            <a:picLocks noChangeAspect="1"/>
          </p:cNvPicPr>
          <p:nvPr/>
        </p:nvPicPr>
        <p:blipFill>
          <a:blip r:embed="rId3"/>
          <a:stretch>
            <a:fillRect/>
          </a:stretch>
        </p:blipFill>
        <p:spPr>
          <a:xfrm>
            <a:off x="3670617" y="4627935"/>
            <a:ext cx="4699000" cy="2159000"/>
          </a:xfrm>
          <a:prstGeom prst="rect">
            <a:avLst/>
          </a:prstGeom>
        </p:spPr>
      </p:pic>
      <p:sp>
        <p:nvSpPr>
          <p:cNvPr id="8" name="文本框 7"/>
          <p:cNvSpPr txBox="1"/>
          <p:nvPr/>
        </p:nvSpPr>
        <p:spPr>
          <a:xfrm>
            <a:off x="4920698" y="6565612"/>
            <a:ext cx="1689886" cy="584775"/>
          </a:xfrm>
          <a:prstGeom prst="rect">
            <a:avLst/>
          </a:prstGeom>
          <a:noFill/>
        </p:spPr>
        <p:txBody>
          <a:bodyPr wrap="none" rtlCol="0">
            <a:spAutoFit/>
          </a:bodyPr>
          <a:lstStyle/>
          <a:p>
            <a:pPr algn="ctr"/>
            <a:r>
              <a:rPr kumimoji="1" lang="en-US" altLang="zh-CN" sz="1600" dirty="0" smtClean="0"/>
              <a:t>Chunk Structure</a:t>
            </a:r>
          </a:p>
          <a:p>
            <a:pPr algn="ctr"/>
            <a:endParaRPr kumimoji="1" lang="zh-CN" altLang="en-US" sz="1600" dirty="0" smtClean="0"/>
          </a:p>
        </p:txBody>
      </p:sp>
    </p:spTree>
    <p:extLst>
      <p:ext uri="{BB962C8B-B14F-4D97-AF65-F5344CB8AC3E}">
        <p14:creationId xmlns:p14="http://schemas.microsoft.com/office/powerpoint/2010/main" val="18990580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a:t>
            </a:r>
            <a:endParaRPr kumimoji="1" lang="zh-CN" altLang="en-US" dirty="0"/>
          </a:p>
        </p:txBody>
      </p:sp>
      <p:sp>
        <p:nvSpPr>
          <p:cNvPr id="3" name="内容占位符 2"/>
          <p:cNvSpPr>
            <a:spLocks noGrp="1"/>
          </p:cNvSpPr>
          <p:nvPr>
            <p:ph idx="1"/>
          </p:nvPr>
        </p:nvSpPr>
        <p:spPr/>
        <p:txBody>
          <a:bodyPr>
            <a:normAutofit fontScale="92500" lnSpcReduction="20000"/>
          </a:bodyPr>
          <a:lstStyle/>
          <a:p>
            <a:r>
              <a:rPr lang="en-US" altLang="zh-CN" dirty="0"/>
              <a:t>Local heap is maintained by each </a:t>
            </a:r>
            <a:r>
              <a:rPr lang="en-US" altLang="zh-CN" dirty="0" smtClean="0"/>
              <a:t>thread, which stores information to find the appropriate chunk </a:t>
            </a:r>
            <a:endParaRPr lang="en-US" altLang="zh-CN" dirty="0"/>
          </a:p>
          <a:p>
            <a:r>
              <a:rPr lang="en-US" altLang="zh-CN" dirty="0"/>
              <a:t>Every memory chunk in the local heap can be classified into five </a:t>
            </a:r>
            <a:r>
              <a:rPr lang="en-US" altLang="zh-CN" dirty="0" smtClean="0"/>
              <a:t>categories:</a:t>
            </a:r>
          </a:p>
          <a:p>
            <a:pPr lvl="1"/>
            <a:r>
              <a:rPr lang="en-US" altLang="zh-CN" dirty="0" smtClean="0"/>
              <a:t>in-use</a:t>
            </a:r>
          </a:p>
          <a:p>
            <a:pPr lvl="1"/>
            <a:r>
              <a:rPr lang="en-US" altLang="zh-CN" dirty="0" smtClean="0"/>
              <a:t>full</a:t>
            </a:r>
          </a:p>
          <a:p>
            <a:pPr lvl="1"/>
            <a:r>
              <a:rPr lang="en-US" altLang="zh-CN" dirty="0" smtClean="0"/>
              <a:t>waiting </a:t>
            </a:r>
          </a:p>
          <a:p>
            <a:pPr lvl="1"/>
            <a:r>
              <a:rPr lang="en-US" altLang="zh-CN" dirty="0" smtClean="0"/>
              <a:t>not-available</a:t>
            </a:r>
            <a:endParaRPr lang="en-US" altLang="zh-CN" dirty="0" smtClean="0"/>
          </a:p>
          <a:p>
            <a:pPr lvl="1"/>
            <a:r>
              <a:rPr lang="en-US" altLang="zh-CN" dirty="0" smtClean="0"/>
              <a:t>clean</a:t>
            </a:r>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12</a:t>
            </a:fld>
            <a:endParaRPr lang="en-US" altLang="zh-CN" dirty="0"/>
          </a:p>
        </p:txBody>
      </p:sp>
    </p:spTree>
    <p:extLst>
      <p:ext uri="{BB962C8B-B14F-4D97-AF65-F5344CB8AC3E}">
        <p14:creationId xmlns:p14="http://schemas.microsoft.com/office/powerpoint/2010/main" val="14473955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State Transition of Chunk</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13</a:t>
            </a:fld>
            <a:endParaRPr lang="en-US" altLang="zh-CN" dirty="0"/>
          </a:p>
        </p:txBody>
      </p:sp>
      <p:pic>
        <p:nvPicPr>
          <p:cNvPr id="5" name="图片 4"/>
          <p:cNvPicPr>
            <a:picLocks noChangeAspect="1"/>
          </p:cNvPicPr>
          <p:nvPr/>
        </p:nvPicPr>
        <p:blipFill>
          <a:blip r:embed="rId3"/>
          <a:stretch>
            <a:fillRect/>
          </a:stretch>
        </p:blipFill>
        <p:spPr>
          <a:xfrm>
            <a:off x="743413" y="1409456"/>
            <a:ext cx="6939228" cy="4767507"/>
          </a:xfrm>
          <a:prstGeom prst="rect">
            <a:avLst/>
          </a:prstGeom>
        </p:spPr>
      </p:pic>
    </p:spTree>
    <p:extLst>
      <p:ext uri="{BB962C8B-B14F-4D97-AF65-F5344CB8AC3E}">
        <p14:creationId xmlns:p14="http://schemas.microsoft.com/office/powerpoint/2010/main" val="10433887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Local Heap Structure</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14</a:t>
            </a:fld>
            <a:endParaRPr lang="en-US" altLang="zh-CN" dirty="0"/>
          </a:p>
        </p:txBody>
      </p:sp>
      <p:pic>
        <p:nvPicPr>
          <p:cNvPr id="5" name="图片 4"/>
          <p:cNvPicPr>
            <a:picLocks noChangeAspect="1"/>
          </p:cNvPicPr>
          <p:nvPr/>
        </p:nvPicPr>
        <p:blipFill>
          <a:blip r:embed="rId3"/>
          <a:stretch>
            <a:fillRect/>
          </a:stretch>
        </p:blipFill>
        <p:spPr>
          <a:xfrm>
            <a:off x="636960" y="2087869"/>
            <a:ext cx="8270372" cy="3000149"/>
          </a:xfrm>
          <a:prstGeom prst="rect">
            <a:avLst/>
          </a:prstGeom>
        </p:spPr>
      </p:pic>
    </p:spTree>
    <p:extLst>
      <p:ext uri="{BB962C8B-B14F-4D97-AF65-F5344CB8AC3E}">
        <p14:creationId xmlns:p14="http://schemas.microsoft.com/office/powerpoint/2010/main" val="14991503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Global Heap</a:t>
            </a:r>
            <a:endParaRPr kumimoji="1" lang="zh-CN" altLang="en-US" dirty="0"/>
          </a:p>
        </p:txBody>
      </p:sp>
      <p:sp>
        <p:nvSpPr>
          <p:cNvPr id="3" name="内容占位符 2"/>
          <p:cNvSpPr>
            <a:spLocks noGrp="1"/>
          </p:cNvSpPr>
          <p:nvPr>
            <p:ph idx="1"/>
          </p:nvPr>
        </p:nvSpPr>
        <p:spPr>
          <a:xfrm>
            <a:off x="628650" y="1750423"/>
            <a:ext cx="8396080" cy="4426540"/>
          </a:xfrm>
        </p:spPr>
        <p:txBody>
          <a:bodyPr/>
          <a:lstStyle/>
          <a:p>
            <a:r>
              <a:rPr lang="en-US" altLang="zh-CN" dirty="0"/>
              <a:t>Global heap maintains the whole memory chunks obtained from operating system. </a:t>
            </a:r>
            <a:endParaRPr lang="en-US" altLang="zh-CN" dirty="0" smtClean="0"/>
          </a:p>
          <a:p>
            <a:endParaRPr lang="en-US" altLang="zh-CN" dirty="0"/>
          </a:p>
          <a:p>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15</a:t>
            </a:fld>
            <a:endParaRPr lang="en-US" altLang="zh-CN" dirty="0"/>
          </a:p>
        </p:txBody>
      </p:sp>
      <p:pic>
        <p:nvPicPr>
          <p:cNvPr id="5" name="图片 4"/>
          <p:cNvPicPr>
            <a:picLocks noChangeAspect="1"/>
          </p:cNvPicPr>
          <p:nvPr/>
        </p:nvPicPr>
        <p:blipFill>
          <a:blip r:embed="rId3"/>
          <a:stretch>
            <a:fillRect/>
          </a:stretch>
        </p:blipFill>
        <p:spPr>
          <a:xfrm>
            <a:off x="1162602" y="3373505"/>
            <a:ext cx="6747193" cy="1900859"/>
          </a:xfrm>
          <a:prstGeom prst="rect">
            <a:avLst/>
          </a:prstGeom>
        </p:spPr>
      </p:pic>
      <p:sp>
        <p:nvSpPr>
          <p:cNvPr id="6" name="文本框 5"/>
          <p:cNvSpPr txBox="1"/>
          <p:nvPr/>
        </p:nvSpPr>
        <p:spPr>
          <a:xfrm>
            <a:off x="2678345" y="5211758"/>
            <a:ext cx="2148345" cy="338554"/>
          </a:xfrm>
          <a:prstGeom prst="rect">
            <a:avLst/>
          </a:prstGeom>
          <a:noFill/>
        </p:spPr>
        <p:txBody>
          <a:bodyPr wrap="none" rtlCol="0">
            <a:spAutoFit/>
          </a:bodyPr>
          <a:lstStyle/>
          <a:p>
            <a:pPr algn="ctr"/>
            <a:r>
              <a:rPr kumimoji="1" lang="en-US" altLang="zh-CN" sz="1600" dirty="0" smtClean="0"/>
              <a:t>Global heap structure</a:t>
            </a:r>
            <a:endParaRPr kumimoji="1" lang="zh-CN" altLang="en-US" sz="1600" dirty="0" smtClean="0"/>
          </a:p>
        </p:txBody>
      </p:sp>
    </p:spTree>
    <p:extLst>
      <p:ext uri="{BB962C8B-B14F-4D97-AF65-F5344CB8AC3E}">
        <p14:creationId xmlns:p14="http://schemas.microsoft.com/office/powerpoint/2010/main" val="5184345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16</a:t>
            </a:fld>
            <a:endParaRPr lang="en-US" altLang="zh-CN" dirty="0"/>
          </a:p>
        </p:txBody>
      </p:sp>
      <p:sp>
        <p:nvSpPr>
          <p:cNvPr id="2" name="标题 1"/>
          <p:cNvSpPr>
            <a:spLocks noGrp="1"/>
          </p:cNvSpPr>
          <p:nvPr>
            <p:ph type="title"/>
          </p:nvPr>
        </p:nvSpPr>
        <p:spPr/>
        <p:txBody>
          <a:bodyPr/>
          <a:lstStyle/>
          <a:p>
            <a:r>
              <a:rPr lang="en-US" dirty="0" smtClean="0">
                <a:solidFill>
                  <a:schemeClr val="tx1"/>
                </a:solidFill>
              </a:rPr>
              <a:t>Design of </a:t>
            </a:r>
            <a:r>
              <a:rPr lang="en-US" dirty="0" err="1" smtClean="0">
                <a:solidFill>
                  <a:schemeClr val="tx1"/>
                </a:solidFill>
              </a:rPr>
              <a:t>Wamalloc</a:t>
            </a:r>
            <a:r>
              <a:rPr lang="en-US" dirty="0" smtClean="0">
                <a:solidFill>
                  <a:schemeClr val="tx1"/>
                </a:solidFill>
              </a:rPr>
              <a:t>(</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sp>
        <p:nvSpPr>
          <p:cNvPr id="13" name="内容占位符 4"/>
          <p:cNvSpPr txBox="1">
            <a:spLocks/>
          </p:cNvSpPr>
          <p:nvPr/>
        </p:nvSpPr>
        <p:spPr>
          <a:xfrm>
            <a:off x="628650" y="1750423"/>
            <a:ext cx="8396080" cy="4690134"/>
          </a:xfrm>
          <a:prstGeom prst="rect">
            <a:avLst/>
          </a:prstGeom>
        </p:spPr>
        <p:txBody>
          <a:bodyPr>
            <a:normAutofit fontScale="92500" lnSpcReduction="2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smtClean="0"/>
              <a:t>Use different wear-leveling policy in different level:</a:t>
            </a:r>
            <a:endParaRPr lang="en-US" b="1" dirty="0" smtClean="0"/>
          </a:p>
          <a:p>
            <a:pPr lvl="1"/>
            <a:r>
              <a:rPr lang="en-US" altLang="zh-CN" i="1" dirty="0"/>
              <a:t>In block level: </a:t>
            </a:r>
            <a:r>
              <a:rPr lang="en-US" altLang="zh-CN" dirty="0" smtClean="0"/>
              <a:t>FIFO queue is enough </a:t>
            </a:r>
          </a:p>
          <a:p>
            <a:pPr lvl="1"/>
            <a:r>
              <a:rPr lang="en-US" altLang="zh-CN" i="1" dirty="0"/>
              <a:t>In local heap </a:t>
            </a:r>
            <a:r>
              <a:rPr lang="en-US" altLang="zh-CN" i="1" dirty="0" smtClean="0"/>
              <a:t>level: </a:t>
            </a:r>
          </a:p>
          <a:p>
            <a:pPr lvl="2"/>
            <a:r>
              <a:rPr lang="en-US" altLang="zh-CN" i="1" dirty="0" smtClean="0"/>
              <a:t>FIFO queue is enough</a:t>
            </a:r>
          </a:p>
          <a:p>
            <a:pPr lvl="2"/>
            <a:r>
              <a:rPr lang="en-US" altLang="zh-CN" i="1" dirty="0" smtClean="0"/>
              <a:t>Use waiting chunk first, then clean chunk</a:t>
            </a:r>
          </a:p>
          <a:p>
            <a:pPr lvl="2"/>
            <a:r>
              <a:rPr lang="en-US" altLang="zh-CN" i="1" dirty="0" smtClean="0"/>
              <a:t>Add a wear-aware count, if reaches threshold, then not available, ready to return to global heal</a:t>
            </a:r>
          </a:p>
          <a:p>
            <a:pPr lvl="1"/>
            <a:r>
              <a:rPr lang="en-US" altLang="zh-CN" i="1" dirty="0"/>
              <a:t>In global heap level </a:t>
            </a:r>
            <a:r>
              <a:rPr lang="en-US" altLang="zh-CN" i="1" dirty="0" smtClean="0"/>
              <a:t>:</a:t>
            </a:r>
          </a:p>
          <a:p>
            <a:pPr lvl="2"/>
            <a:r>
              <a:rPr lang="en-US" altLang="zh-CN" dirty="0"/>
              <a:t>A </a:t>
            </a:r>
            <a:r>
              <a:rPr lang="en-US" altLang="zh-CN" dirty="0" err="1" smtClean="0"/>
              <a:t>minheap</a:t>
            </a:r>
            <a:r>
              <a:rPr lang="en-US" altLang="zh-CN" dirty="0" smtClean="0"/>
              <a:t> </a:t>
            </a:r>
            <a:r>
              <a:rPr lang="en-US" altLang="zh-CN" dirty="0"/>
              <a:t>is used to implement the priority </a:t>
            </a:r>
            <a:r>
              <a:rPr lang="en-US" altLang="zh-CN" dirty="0" smtClean="0"/>
              <a:t>queue to find the chunk of  the minimum allocation time.  </a:t>
            </a:r>
          </a:p>
          <a:p>
            <a:pPr lvl="2"/>
            <a:r>
              <a:rPr lang="en-US" altLang="zh-CN" dirty="0"/>
              <a:t>Chunks are not moved to global pool synchronously, instead, the real action is taken under the ground </a:t>
            </a:r>
            <a:r>
              <a:rPr lang="en-US" altLang="zh-CN" dirty="0" smtClean="0"/>
              <a:t>asynchronously </a:t>
            </a:r>
            <a:endParaRPr lang="en-US" altLang="zh-CN" dirty="0"/>
          </a:p>
          <a:p>
            <a:pPr lvl="2"/>
            <a:endParaRPr lang="en-US" altLang="zh-CN" dirty="0"/>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970090192"/>
      </p:ext>
    </p:extLst>
  </p:cSld>
  <p:clrMapOvr>
    <a:masterClrMapping/>
  </p:clrMapOvr>
  <mc:AlternateContent xmlns:mc="http://schemas.openxmlformats.org/markup-compatibility/2006">
    <mc:Choice xmlns:p14="http://schemas.microsoft.com/office/powerpoint/2010/main" Requires="p14">
      <p:transition spd="slow" p14:dur="2000" advTm="22770"/>
    </mc:Choice>
    <mc:Fallback>
      <p:transition spd="slow" advTm="2277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17</a:t>
            </a:fld>
            <a:endParaRPr lang="zh-CN" altLang="en-US"/>
          </a:p>
        </p:txBody>
      </p:sp>
      <p:sp>
        <p:nvSpPr>
          <p:cNvPr id="4" name="标题 2"/>
          <p:cNvSpPr>
            <a:spLocks noGrp="1"/>
          </p:cNvSpPr>
          <p:nvPr>
            <p:ph type="title"/>
          </p:nvPr>
        </p:nvSpPr>
        <p:spPr/>
        <p:txBody>
          <a:bodyPr>
            <a:normAutofit fontScale="90000"/>
          </a:bodyPr>
          <a:lstStyle/>
          <a:p>
            <a:r>
              <a:rPr lang="en-US" altLang="zh-CN" dirty="0" smtClean="0"/>
              <a:t>Allocation/</a:t>
            </a:r>
            <a:r>
              <a:rPr lang="en-US" altLang="zh-CN" dirty="0"/>
              <a:t>Deallocation </a:t>
            </a:r>
            <a:br>
              <a:rPr lang="en-US" altLang="zh-CN" dirty="0"/>
            </a:br>
            <a:r>
              <a:rPr lang="en-US" altLang="zh-CN" dirty="0"/>
              <a:t> </a:t>
            </a:r>
            <a:r>
              <a:rPr lang="en-US" altLang="zh-CN" dirty="0" smtClean="0"/>
              <a:t>Algorithm </a:t>
            </a:r>
            <a:r>
              <a:rPr lang="en-US" dirty="0" smtClean="0"/>
              <a:t>of </a:t>
            </a:r>
            <a:r>
              <a:rPr lang="en-US" dirty="0" err="1" smtClean="0"/>
              <a:t>Wamalloc</a:t>
            </a:r>
            <a:endParaRPr lang="en-US" dirty="0"/>
          </a:p>
        </p:txBody>
      </p:sp>
      <p:sp>
        <p:nvSpPr>
          <p:cNvPr id="5" name="内容占位符 4"/>
          <p:cNvSpPr txBox="1">
            <a:spLocks/>
          </p:cNvSpPr>
          <p:nvPr/>
        </p:nvSpPr>
        <p:spPr>
          <a:xfrm>
            <a:off x="628650" y="1750423"/>
            <a:ext cx="8396080" cy="4690134"/>
          </a:xfrm>
          <a:prstGeom prst="rect">
            <a:avLst/>
          </a:prstGeom>
        </p:spPr>
        <p:txBody>
          <a:bodyPr>
            <a:normAutofit lnSpcReduction="10000"/>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Allocation:</a:t>
            </a:r>
            <a:endParaRPr lang="en-US" altLang="zh-CN" dirty="0" smtClean="0"/>
          </a:p>
          <a:p>
            <a:pPr lvl="1"/>
            <a:r>
              <a:rPr lang="en-US" altLang="zh-CN" dirty="0" smtClean="0"/>
              <a:t> use size get the size class, then use the size class </a:t>
            </a:r>
            <a:r>
              <a:rPr lang="en-US" altLang="zh-CN" dirty="0" smtClean="0"/>
              <a:t>find </a:t>
            </a:r>
            <a:r>
              <a:rPr lang="en-US" altLang="zh-CN" dirty="0" smtClean="0"/>
              <a:t>the </a:t>
            </a:r>
            <a:r>
              <a:rPr lang="en-US" altLang="zh-CN" dirty="0" smtClean="0"/>
              <a:t>current in-use </a:t>
            </a:r>
            <a:r>
              <a:rPr lang="en-US" altLang="zh-CN" dirty="0" smtClean="0"/>
              <a:t>chunk to allocate block</a:t>
            </a:r>
          </a:p>
          <a:p>
            <a:pPr lvl="1"/>
            <a:r>
              <a:rPr lang="en-US" altLang="zh-CN" dirty="0" smtClean="0"/>
              <a:t> if full, then look for a waiting/clean chunk</a:t>
            </a:r>
          </a:p>
          <a:p>
            <a:pPr lvl="1"/>
            <a:r>
              <a:rPr lang="en-US" altLang="zh-CN" dirty="0"/>
              <a:t> </a:t>
            </a:r>
            <a:r>
              <a:rPr lang="en-US" altLang="zh-CN" dirty="0" smtClean="0"/>
              <a:t>otherwise ask for chunk from global heap</a:t>
            </a:r>
          </a:p>
          <a:p>
            <a:r>
              <a:rPr lang="en-US" altLang="zh-CN" dirty="0" err="1" smtClean="0"/>
              <a:t>Deallocation</a:t>
            </a:r>
            <a:r>
              <a:rPr lang="en-US" altLang="zh-CN" dirty="0" smtClean="0"/>
              <a:t>:</a:t>
            </a:r>
            <a:endParaRPr lang="en-US" altLang="zh-CN" dirty="0" smtClean="0"/>
          </a:p>
          <a:p>
            <a:pPr lvl="1"/>
            <a:r>
              <a:rPr lang="en-US" altLang="zh-CN" dirty="0" smtClean="0"/>
              <a:t>put the memory block into per-chunk </a:t>
            </a:r>
            <a:r>
              <a:rPr lang="en-US" altLang="zh-CN" dirty="0" smtClean="0"/>
              <a:t>list</a:t>
            </a:r>
          </a:p>
          <a:p>
            <a:pPr lvl="1"/>
            <a:r>
              <a:rPr lang="en-US" altLang="zh-CN" dirty="0" smtClean="0"/>
              <a:t>If full, then waiting</a:t>
            </a:r>
            <a:endParaRPr lang="en-US" altLang="zh-CN" dirty="0" smtClean="0"/>
          </a:p>
          <a:p>
            <a:pPr lvl="1"/>
            <a:r>
              <a:rPr lang="en-US" altLang="zh-CN" dirty="0" smtClean="0"/>
              <a:t>If clean, then </a:t>
            </a:r>
            <a:r>
              <a:rPr lang="en-US" altLang="zh-CN" dirty="0" smtClean="0"/>
              <a:t>move </a:t>
            </a:r>
            <a:r>
              <a:rPr lang="en-US" altLang="zh-CN" dirty="0" smtClean="0"/>
              <a:t>the chunk to clean list</a:t>
            </a:r>
          </a:p>
          <a:p>
            <a:pPr lvl="2"/>
            <a:endParaRPr lang="en-US" altLang="zh-CN" dirty="0"/>
          </a:p>
          <a:p>
            <a:pPr lvl="2"/>
            <a:endParaRPr lang="en-US" altLang="zh-CN" dirty="0"/>
          </a:p>
          <a:p>
            <a:pPr lvl="1"/>
            <a:endParaRPr lang="en-US" altLang="zh-CN" dirty="0"/>
          </a:p>
          <a:p>
            <a:pPr lvl="1"/>
            <a:endParaRPr lang="en-US" altLang="zh-CN" dirty="0"/>
          </a:p>
        </p:txBody>
      </p:sp>
    </p:spTree>
    <p:extLst>
      <p:ext uri="{BB962C8B-B14F-4D97-AF65-F5344CB8AC3E}">
        <p14:creationId xmlns:p14="http://schemas.microsoft.com/office/powerpoint/2010/main" val="1595371198"/>
      </p:ext>
    </p:extLst>
  </p:cSld>
  <p:clrMapOvr>
    <a:masterClrMapping/>
  </p:clrMapOvr>
  <mc:AlternateContent xmlns:mc="http://schemas.openxmlformats.org/markup-compatibility/2006">
    <mc:Choice xmlns:p14="http://schemas.microsoft.com/office/powerpoint/2010/main" Requires="p14">
      <p:transition spd="slow" p14:dur="2000" advTm="77648"/>
    </mc:Choice>
    <mc:Fallback>
      <p:transition spd="slow" advTm="7764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A5E75403-9E37-4A6F-B8FD-80564EF0345E}" type="slidenum">
              <a:rPr lang="en-US" altLang="zh-CN" smtClean="0"/>
              <a:pPr/>
              <a:t>18</a:t>
            </a:fld>
            <a:endParaRPr lang="zh-CN" altLang="en-US"/>
          </a:p>
        </p:txBody>
      </p:sp>
      <p:sp>
        <p:nvSpPr>
          <p:cNvPr id="3" name="标题 2"/>
          <p:cNvSpPr>
            <a:spLocks noGrp="1"/>
          </p:cNvSpPr>
          <p:nvPr>
            <p:ph type="title"/>
          </p:nvPr>
        </p:nvSpPr>
        <p:spPr>
          <a:xfrm>
            <a:off x="182879" y="222069"/>
            <a:ext cx="8647611" cy="1008000"/>
          </a:xfrm>
        </p:spPr>
        <p:txBody>
          <a:bodyPr>
            <a:normAutofit/>
          </a:bodyPr>
          <a:lstStyle/>
          <a:p>
            <a:r>
              <a:rPr lang="en-US" altLang="zh-CN" dirty="0" smtClean="0"/>
              <a:t> </a:t>
            </a:r>
            <a:r>
              <a:rPr lang="en-US" altLang="zh-CN" dirty="0" err="1"/>
              <a:t>Pseudocode</a:t>
            </a:r>
            <a:r>
              <a:rPr lang="en-US" altLang="zh-CN" dirty="0" smtClean="0"/>
              <a:t> </a:t>
            </a:r>
            <a:r>
              <a:rPr lang="en-US" dirty="0" smtClean="0"/>
              <a:t>of </a:t>
            </a:r>
            <a:r>
              <a:rPr lang="en-US" dirty="0" err="1" smtClean="0"/>
              <a:t>Wamalloc</a:t>
            </a:r>
            <a:endParaRPr lang="en-US" dirty="0"/>
          </a:p>
        </p:txBody>
      </p:sp>
      <p:pic>
        <p:nvPicPr>
          <p:cNvPr id="11" name="图片 10"/>
          <p:cNvPicPr>
            <a:picLocks noChangeAspect="1"/>
          </p:cNvPicPr>
          <p:nvPr/>
        </p:nvPicPr>
        <p:blipFill>
          <a:blip r:embed="rId2"/>
          <a:stretch>
            <a:fillRect/>
          </a:stretch>
        </p:blipFill>
        <p:spPr>
          <a:xfrm>
            <a:off x="4992981" y="1443709"/>
            <a:ext cx="3911600" cy="2349500"/>
          </a:xfrm>
          <a:prstGeom prst="rect">
            <a:avLst/>
          </a:prstGeom>
        </p:spPr>
      </p:pic>
      <p:pic>
        <p:nvPicPr>
          <p:cNvPr id="4" name="图片 3"/>
          <p:cNvPicPr>
            <a:picLocks noChangeAspect="1"/>
          </p:cNvPicPr>
          <p:nvPr/>
        </p:nvPicPr>
        <p:blipFill>
          <a:blip r:embed="rId3"/>
          <a:stretch>
            <a:fillRect/>
          </a:stretch>
        </p:blipFill>
        <p:spPr>
          <a:xfrm>
            <a:off x="0" y="1443709"/>
            <a:ext cx="4996109" cy="4912642"/>
          </a:xfrm>
          <a:prstGeom prst="rect">
            <a:avLst/>
          </a:prstGeom>
        </p:spPr>
      </p:pic>
    </p:spTree>
    <p:extLst>
      <p:ext uri="{BB962C8B-B14F-4D97-AF65-F5344CB8AC3E}">
        <p14:creationId xmlns:p14="http://schemas.microsoft.com/office/powerpoint/2010/main" val="2657972890"/>
      </p:ext>
    </p:extLst>
  </p:cSld>
  <p:clrMapOvr>
    <a:masterClrMapping/>
  </p:clrMapOvr>
  <mc:AlternateContent xmlns:mc="http://schemas.openxmlformats.org/markup-compatibility/2006">
    <mc:Choice xmlns:p14="http://schemas.microsoft.com/office/powerpoint/2010/main" Requires="p14">
      <p:transition spd="slow" p14:dur="2000" advTm="3318"/>
    </mc:Choice>
    <mc:Fallback>
      <p:transition spd="slow" advTm="3318"/>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Introduction </a:t>
            </a: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tx1"/>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261072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Introduction </a:t>
            </a:r>
          </a:p>
          <a:p>
            <a:pPr marL="285750" indent="-285750">
              <a:buFont typeface="Wingdings" charset="2"/>
              <a:buChar char="p"/>
            </a:pPr>
            <a:r>
              <a:rPr lang="en-US" altLang="zh-CN" sz="3200" dirty="0" smtClean="0">
                <a:solidFill>
                  <a:schemeClr val="tx1"/>
                </a:solidFill>
              </a:rPr>
              <a:t> Motivations</a:t>
            </a:r>
          </a:p>
          <a:p>
            <a:pPr marL="285750" indent="-285750">
              <a:buFont typeface="Wingdings" charset="2"/>
              <a:buChar char="p"/>
            </a:pPr>
            <a:r>
              <a:rPr lang="en-US" altLang="zh-CN" sz="3200" dirty="0" smtClean="0">
                <a:solidFill>
                  <a:schemeClr val="tx1"/>
                </a:solidFill>
              </a:rPr>
              <a:t> Design and implementation of </a:t>
            </a:r>
            <a:r>
              <a:rPr lang="en-US" altLang="zh-CN" sz="3200" dirty="0" err="1" smtClean="0">
                <a:solidFill>
                  <a:schemeClr val="tx1"/>
                </a:solidFill>
              </a:rPr>
              <a:t>Wamalloc</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tx1"/>
                </a:solidFill>
              </a:rPr>
              <a:t> Evaluation</a:t>
            </a:r>
          </a:p>
          <a:p>
            <a:pPr marL="285750" indent="-285750">
              <a:buFont typeface="Wingdings" charset="2"/>
              <a:buChar char="p"/>
            </a:pPr>
            <a:r>
              <a:rPr lang="en-US" altLang="zh-CN" sz="3200" dirty="0" smtClean="0">
                <a:solidFill>
                  <a:schemeClr val="tx1"/>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103024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20</a:t>
            </a:fld>
            <a:endParaRPr lang="zh-CN" altLang="en-US"/>
          </a:p>
        </p:txBody>
      </p:sp>
      <p:sp>
        <p:nvSpPr>
          <p:cNvPr id="3" name="标题 2"/>
          <p:cNvSpPr>
            <a:spLocks noGrp="1"/>
          </p:cNvSpPr>
          <p:nvPr>
            <p:ph type="title"/>
          </p:nvPr>
        </p:nvSpPr>
        <p:spPr/>
        <p:txBody>
          <a:bodyPr/>
          <a:lstStyle/>
          <a:p>
            <a:r>
              <a:rPr kumimoji="1" lang="en-US" altLang="zh-CN" dirty="0" smtClean="0"/>
              <a:t>Evaluation</a:t>
            </a:r>
            <a:endParaRPr kumimoji="1" lang="zh-CN" altLang="en-US" dirty="0"/>
          </a:p>
        </p:txBody>
      </p:sp>
      <p:sp>
        <p:nvSpPr>
          <p:cNvPr id="4" name="内容占位符 4"/>
          <p:cNvSpPr txBox="1">
            <a:spLocks/>
          </p:cNvSpPr>
          <p:nvPr/>
        </p:nvSpPr>
        <p:spPr>
          <a:xfrm>
            <a:off x="628650" y="1750423"/>
            <a:ext cx="8396080" cy="4690134"/>
          </a:xfrm>
          <a:prstGeom prst="rect">
            <a:avLst/>
          </a:prstGeom>
        </p:spPr>
        <p:txBody>
          <a:bodyPr>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smtClean="0"/>
              <a:t>We have implemented </a:t>
            </a:r>
            <a:r>
              <a:rPr lang="en-US" altLang="zh-CN" dirty="0" err="1" smtClean="0"/>
              <a:t>Wamalloc</a:t>
            </a:r>
            <a:r>
              <a:rPr lang="en-US" altLang="zh-CN" dirty="0" smtClean="0"/>
              <a:t> and evaluated its performance on:</a:t>
            </a:r>
          </a:p>
          <a:p>
            <a:pPr lvl="1"/>
            <a:r>
              <a:rPr lang="en-US" altLang="zh-CN" dirty="0" smtClean="0"/>
              <a:t>wear-leveling against </a:t>
            </a:r>
            <a:r>
              <a:rPr lang="en-US" altLang="zh-CN" dirty="0" err="1" smtClean="0"/>
              <a:t>NVMalloc</a:t>
            </a:r>
            <a:endParaRPr lang="en-US" altLang="zh-CN" dirty="0" smtClean="0"/>
          </a:p>
          <a:p>
            <a:pPr lvl="1"/>
            <a:r>
              <a:rPr lang="en-US" altLang="zh-CN" dirty="0"/>
              <a:t>total memory usage against </a:t>
            </a:r>
            <a:r>
              <a:rPr lang="en-US" altLang="zh-CN" dirty="0" err="1" smtClean="0"/>
              <a:t>NVMalloc</a:t>
            </a:r>
            <a:endParaRPr lang="en-US" altLang="zh-CN" dirty="0" smtClean="0"/>
          </a:p>
          <a:p>
            <a:pPr lvl="1"/>
            <a:r>
              <a:rPr lang="en-US" altLang="zh-CN" dirty="0" smtClean="0"/>
              <a:t>allocation performance against </a:t>
            </a:r>
            <a:r>
              <a:rPr lang="en-US" altLang="zh-CN" dirty="0" err="1" smtClean="0"/>
              <a:t>NVMalloc</a:t>
            </a:r>
            <a:r>
              <a:rPr lang="en-US" altLang="zh-CN" dirty="0" smtClean="0"/>
              <a:t> and </a:t>
            </a:r>
            <a:r>
              <a:rPr lang="en-US" altLang="zh-CN" dirty="0" err="1"/>
              <a:t>g</a:t>
            </a:r>
            <a:r>
              <a:rPr lang="en-US" altLang="zh-CN" dirty="0" err="1" smtClean="0"/>
              <a:t>libc</a:t>
            </a:r>
            <a:endParaRPr lang="en-US" altLang="zh-CN" dirty="0" smtClean="0"/>
          </a:p>
          <a:p>
            <a:pPr lvl="1"/>
            <a:endParaRPr lang="en-US" altLang="zh-CN" dirty="0"/>
          </a:p>
          <a:p>
            <a:pPr lvl="1"/>
            <a:endParaRPr lang="en-US" altLang="zh-CN" dirty="0"/>
          </a:p>
        </p:txBody>
      </p:sp>
    </p:spTree>
    <p:extLst>
      <p:ext uri="{BB962C8B-B14F-4D97-AF65-F5344CB8AC3E}">
        <p14:creationId xmlns:p14="http://schemas.microsoft.com/office/powerpoint/2010/main" val="1138259617"/>
      </p:ext>
    </p:extLst>
  </p:cSld>
  <p:clrMapOvr>
    <a:masterClrMapping/>
  </p:clrMapOvr>
  <mc:AlternateContent xmlns:mc="http://schemas.openxmlformats.org/markup-compatibility/2006">
    <mc:Choice xmlns:p14="http://schemas.microsoft.com/office/powerpoint/2010/main" Requires="p14">
      <p:transition spd="slow" p14:dur="2000" advTm="30452"/>
    </mc:Choice>
    <mc:Fallback>
      <p:transition spd="slow" advTm="30452"/>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21</a:t>
            </a:fld>
            <a:endParaRPr lang="en-US" altLang="zh-CN" dirty="0"/>
          </a:p>
        </p:txBody>
      </p:sp>
      <p:sp>
        <p:nvSpPr>
          <p:cNvPr id="2" name="标题 1"/>
          <p:cNvSpPr>
            <a:spLocks noGrp="1"/>
          </p:cNvSpPr>
          <p:nvPr>
            <p:ph type="title"/>
          </p:nvPr>
        </p:nvSpPr>
        <p:spPr/>
        <p:txBody>
          <a:bodyPr/>
          <a:lstStyle/>
          <a:p>
            <a:r>
              <a:rPr lang="en-US" dirty="0" smtClean="0"/>
              <a:t>wear-leveling</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182879" y="1887802"/>
            <a:ext cx="4221670" cy="2988998"/>
          </a:xfrm>
          <a:prstGeom prst="rect">
            <a:avLst/>
          </a:prstGeom>
        </p:spPr>
      </p:pic>
      <p:pic>
        <p:nvPicPr>
          <p:cNvPr id="7" name="图片 6"/>
          <p:cNvPicPr>
            <a:picLocks noChangeAspect="1"/>
          </p:cNvPicPr>
          <p:nvPr/>
        </p:nvPicPr>
        <p:blipFill>
          <a:blip r:embed="rId4"/>
          <a:stretch>
            <a:fillRect/>
          </a:stretch>
        </p:blipFill>
        <p:spPr>
          <a:xfrm>
            <a:off x="4618306" y="1887802"/>
            <a:ext cx="4325089" cy="3082522"/>
          </a:xfrm>
          <a:prstGeom prst="rect">
            <a:avLst/>
          </a:prstGeom>
        </p:spPr>
      </p:pic>
    </p:spTree>
    <p:extLst>
      <p:ext uri="{BB962C8B-B14F-4D97-AF65-F5344CB8AC3E}">
        <p14:creationId xmlns:p14="http://schemas.microsoft.com/office/powerpoint/2010/main" val="1942181793"/>
      </p:ext>
    </p:extLst>
  </p:cSld>
  <p:clrMapOvr>
    <a:masterClrMapping/>
  </p:clrMapOvr>
  <mc:AlternateContent xmlns:mc="http://schemas.openxmlformats.org/markup-compatibility/2006">
    <mc:Choice xmlns:p14="http://schemas.microsoft.com/office/powerpoint/2010/main" Requires="p14">
      <p:transition spd="slow" p14:dur="2000" advTm="37398"/>
    </mc:Choice>
    <mc:Fallback>
      <p:transition spd="slow" advTm="37398"/>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22</a:t>
            </a:fld>
            <a:endParaRPr lang="en-US" altLang="zh-CN" dirty="0"/>
          </a:p>
        </p:txBody>
      </p:sp>
      <p:sp>
        <p:nvSpPr>
          <p:cNvPr id="2" name="标题 1"/>
          <p:cNvSpPr>
            <a:spLocks noGrp="1"/>
          </p:cNvSpPr>
          <p:nvPr>
            <p:ph type="title"/>
          </p:nvPr>
        </p:nvSpPr>
        <p:spPr/>
        <p:txBody>
          <a:bodyPr>
            <a:normAutofit/>
          </a:bodyPr>
          <a:lstStyle/>
          <a:p>
            <a:r>
              <a:rPr lang="en-US" dirty="0" smtClean="0"/>
              <a:t>total memory usage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3" name="图片 2"/>
          <p:cNvPicPr>
            <a:picLocks noChangeAspect="1"/>
          </p:cNvPicPr>
          <p:nvPr/>
        </p:nvPicPr>
        <p:blipFill>
          <a:blip r:embed="rId3"/>
          <a:stretch>
            <a:fillRect/>
          </a:stretch>
        </p:blipFill>
        <p:spPr>
          <a:xfrm>
            <a:off x="0" y="1709213"/>
            <a:ext cx="4638261" cy="3274346"/>
          </a:xfrm>
          <a:prstGeom prst="rect">
            <a:avLst/>
          </a:prstGeom>
        </p:spPr>
      </p:pic>
      <p:pic>
        <p:nvPicPr>
          <p:cNvPr id="7" name="图片 6"/>
          <p:cNvPicPr>
            <a:picLocks noChangeAspect="1"/>
          </p:cNvPicPr>
          <p:nvPr/>
        </p:nvPicPr>
        <p:blipFill>
          <a:blip r:embed="rId4"/>
          <a:stretch>
            <a:fillRect/>
          </a:stretch>
        </p:blipFill>
        <p:spPr>
          <a:xfrm>
            <a:off x="4665812" y="1709213"/>
            <a:ext cx="4373166" cy="3141083"/>
          </a:xfrm>
          <a:prstGeom prst="rect">
            <a:avLst/>
          </a:prstGeom>
        </p:spPr>
      </p:pic>
    </p:spTree>
    <p:extLst>
      <p:ext uri="{BB962C8B-B14F-4D97-AF65-F5344CB8AC3E}">
        <p14:creationId xmlns:p14="http://schemas.microsoft.com/office/powerpoint/2010/main" val="1659373349"/>
      </p:ext>
    </p:extLst>
  </p:cSld>
  <p:clrMapOvr>
    <a:masterClrMapping/>
  </p:clrMapOvr>
  <mc:AlternateContent xmlns:mc="http://schemas.openxmlformats.org/markup-compatibility/2006">
    <mc:Choice xmlns:p14="http://schemas.microsoft.com/office/powerpoint/2010/main" Requires="p14">
      <p:transition spd="slow" p14:dur="2000" advTm="6971"/>
    </mc:Choice>
    <mc:Fallback>
      <p:transition spd="slow" advTm="6971"/>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5E75403-9E37-4A6F-B8FD-80564EF0345E}" type="slidenum">
              <a:rPr lang="en-US" altLang="zh-CN" smtClean="0"/>
              <a:pPr/>
              <a:t>23</a:t>
            </a:fld>
            <a:endParaRPr lang="en-US" altLang="zh-CN" dirty="0"/>
          </a:p>
        </p:txBody>
      </p:sp>
      <p:sp>
        <p:nvSpPr>
          <p:cNvPr id="2" name="标题 1"/>
          <p:cNvSpPr>
            <a:spLocks noGrp="1"/>
          </p:cNvSpPr>
          <p:nvPr>
            <p:ph type="title"/>
          </p:nvPr>
        </p:nvSpPr>
        <p:spPr/>
        <p:txBody>
          <a:bodyPr>
            <a:normAutofit/>
          </a:bodyPr>
          <a:lstStyle/>
          <a:p>
            <a:r>
              <a:rPr lang="en-US" dirty="0" smtClean="0"/>
              <a:t>allocation performance</a:t>
            </a:r>
            <a:endParaRPr lang="en-US" dirty="0"/>
          </a:p>
        </p:txBody>
      </p:sp>
      <p:sp>
        <p:nvSpPr>
          <p:cNvPr id="6" name="文本框 5"/>
          <p:cNvSpPr txBox="1"/>
          <p:nvPr/>
        </p:nvSpPr>
        <p:spPr>
          <a:xfrm>
            <a:off x="1851149" y="5494060"/>
            <a:ext cx="5311070" cy="338554"/>
          </a:xfrm>
          <a:prstGeom prst="rect">
            <a:avLst/>
          </a:prstGeom>
          <a:noFill/>
        </p:spPr>
        <p:txBody>
          <a:bodyPr wrap="none" rtlCol="0">
            <a:spAutoFit/>
          </a:bodyPr>
          <a:lstStyle/>
          <a:p>
            <a:pPr algn="ctr"/>
            <a:r>
              <a:rPr lang="en-US" sz="1600" b="1" dirty="0" err="1" smtClean="0"/>
              <a:t>Wamalloc</a:t>
            </a:r>
            <a:r>
              <a:rPr lang="en-US" sz="1600" b="1" dirty="0" smtClean="0"/>
              <a:t> outperforms other memory allocators</a:t>
            </a:r>
          </a:p>
        </p:txBody>
      </p:sp>
      <p:pic>
        <p:nvPicPr>
          <p:cNvPr id="5" name="图片 4"/>
          <p:cNvPicPr>
            <a:picLocks noChangeAspect="1"/>
          </p:cNvPicPr>
          <p:nvPr/>
        </p:nvPicPr>
        <p:blipFill>
          <a:blip r:embed="rId3"/>
          <a:stretch>
            <a:fillRect/>
          </a:stretch>
        </p:blipFill>
        <p:spPr>
          <a:xfrm>
            <a:off x="148595" y="1961322"/>
            <a:ext cx="4623132" cy="3009001"/>
          </a:xfrm>
          <a:prstGeom prst="rect">
            <a:avLst/>
          </a:prstGeom>
        </p:spPr>
      </p:pic>
      <p:pic>
        <p:nvPicPr>
          <p:cNvPr id="8" name="图片 7"/>
          <p:cNvPicPr>
            <a:picLocks noChangeAspect="1"/>
          </p:cNvPicPr>
          <p:nvPr/>
        </p:nvPicPr>
        <p:blipFill>
          <a:blip r:embed="rId4"/>
          <a:stretch>
            <a:fillRect/>
          </a:stretch>
        </p:blipFill>
        <p:spPr>
          <a:xfrm>
            <a:off x="4771727" y="1961322"/>
            <a:ext cx="4209233" cy="3036863"/>
          </a:xfrm>
          <a:prstGeom prst="rect">
            <a:avLst/>
          </a:prstGeom>
        </p:spPr>
      </p:pic>
    </p:spTree>
    <p:extLst>
      <p:ext uri="{BB962C8B-B14F-4D97-AF65-F5344CB8AC3E}">
        <p14:creationId xmlns:p14="http://schemas.microsoft.com/office/powerpoint/2010/main" val="1025246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Introduction </a:t>
            </a: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tx1"/>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20377704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A5E75403-9E37-4A6F-B8FD-80564EF0345E}" type="slidenum">
              <a:rPr lang="en-US" altLang="zh-CN" smtClean="0"/>
              <a:pPr/>
              <a:t>25</a:t>
            </a:fld>
            <a:endParaRPr lang="zh-CN" altLang="en-US"/>
          </a:p>
        </p:txBody>
      </p:sp>
      <p:sp>
        <p:nvSpPr>
          <p:cNvPr id="3" name="标题 2"/>
          <p:cNvSpPr>
            <a:spLocks noGrp="1"/>
          </p:cNvSpPr>
          <p:nvPr>
            <p:ph type="title"/>
          </p:nvPr>
        </p:nvSpPr>
        <p:spPr/>
        <p:txBody>
          <a:bodyPr/>
          <a:lstStyle/>
          <a:p>
            <a:r>
              <a:rPr kumimoji="1" lang="en-US" altLang="zh-CN" dirty="0" smtClean="0"/>
              <a:t>Conclusion</a:t>
            </a:r>
            <a:endParaRPr kumimoji="1" lang="zh-CN" altLang="en-US" dirty="0"/>
          </a:p>
        </p:txBody>
      </p:sp>
      <p:sp>
        <p:nvSpPr>
          <p:cNvPr id="4" name="内容占位符 4"/>
          <p:cNvSpPr txBox="1">
            <a:spLocks/>
          </p:cNvSpPr>
          <p:nvPr/>
        </p:nvSpPr>
        <p:spPr>
          <a:xfrm>
            <a:off x="628650" y="1448143"/>
            <a:ext cx="8201840" cy="4690134"/>
          </a:xfrm>
          <a:prstGeom prst="rect">
            <a:avLst/>
          </a:prstGeom>
        </p:spPr>
        <p:txBody>
          <a:bodyPr>
            <a:no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sz="2400" dirty="0"/>
              <a:t>In this paper, we observe the fact that no NVM </a:t>
            </a:r>
            <a:r>
              <a:rPr lang="en-US" altLang="zh-CN" sz="2400" dirty="0" smtClean="0"/>
              <a:t>allocators </a:t>
            </a:r>
            <a:r>
              <a:rPr lang="en-US" altLang="zh-CN" sz="2400" dirty="0"/>
              <a:t>at the time of writing can provide both an accurate wear-leveling policy and a good allocation performance </a:t>
            </a:r>
            <a:r>
              <a:rPr lang="en-US" altLang="zh-CN" sz="2400" dirty="0" smtClean="0"/>
              <a:t>simultaneously.</a:t>
            </a:r>
          </a:p>
          <a:p>
            <a:r>
              <a:rPr lang="en-US" altLang="zh-CN" sz="2400" dirty="0" smtClean="0"/>
              <a:t>Based </a:t>
            </a:r>
            <a:r>
              <a:rPr lang="en-US" altLang="zh-CN" sz="2400" dirty="0"/>
              <a:t>on the observation, we propose an efficient wear-aware NVM allocator, </a:t>
            </a:r>
            <a:r>
              <a:rPr lang="en-US" altLang="zh-CN" sz="2400" dirty="0" err="1"/>
              <a:t>Wamalloc</a:t>
            </a:r>
            <a:r>
              <a:rPr lang="en-US" altLang="zh-CN" sz="2400" dirty="0"/>
              <a:t>, which uses a thread-cache memory architecture causing nearly no lock contention in critical path, and an elaborate hybrid </a:t>
            </a:r>
            <a:r>
              <a:rPr lang="en-US" altLang="zh-CN" sz="2400" dirty="0" smtClean="0"/>
              <a:t>wear-leveling </a:t>
            </a:r>
            <a:r>
              <a:rPr lang="en-US" altLang="zh-CN" sz="2400" dirty="0"/>
              <a:t>policy to improve the lifetime of NVM. </a:t>
            </a:r>
            <a:endParaRPr lang="en-US" altLang="zh-CN" sz="2400" dirty="0" smtClean="0"/>
          </a:p>
          <a:p>
            <a:r>
              <a:rPr lang="en-US" altLang="zh-CN" sz="2400" dirty="0" smtClean="0"/>
              <a:t>The experimental </a:t>
            </a:r>
            <a:r>
              <a:rPr lang="en-US" altLang="zh-CN" sz="2400" dirty="0"/>
              <a:t>results show that </a:t>
            </a:r>
            <a:r>
              <a:rPr lang="en-US" altLang="zh-CN" sz="2400" dirty="0" err="1"/>
              <a:t>Wamalloc</a:t>
            </a:r>
            <a:r>
              <a:rPr lang="en-US" altLang="zh-CN" sz="2400" dirty="0"/>
              <a:t> outperforms </a:t>
            </a:r>
            <a:r>
              <a:rPr lang="en-US" altLang="zh-CN" sz="2400" dirty="0" err="1"/>
              <a:t>NVMalloc</a:t>
            </a:r>
            <a:r>
              <a:rPr lang="en-US" altLang="zh-CN" sz="2400" dirty="0"/>
              <a:t> in terms of wear-leveling policy, total memory consumption and allocation performance. </a:t>
            </a:r>
          </a:p>
          <a:p>
            <a:endParaRPr lang="en-US" altLang="zh-CN" sz="2400" dirty="0"/>
          </a:p>
          <a:p>
            <a:endParaRPr lang="en-US" altLang="zh-CN" sz="2400" dirty="0"/>
          </a:p>
          <a:p>
            <a:pPr lvl="1"/>
            <a:endParaRPr lang="en-US" altLang="zh-CN" sz="2400" dirty="0"/>
          </a:p>
        </p:txBody>
      </p:sp>
    </p:spTree>
    <p:extLst>
      <p:ext uri="{BB962C8B-B14F-4D97-AF65-F5344CB8AC3E}">
        <p14:creationId xmlns:p14="http://schemas.microsoft.com/office/powerpoint/2010/main" val="1130543363"/>
      </p:ext>
    </p:extLst>
  </p:cSld>
  <p:clrMapOvr>
    <a:masterClrMapping/>
  </p:clrMapOvr>
  <mc:AlternateContent xmlns:mc="http://schemas.openxmlformats.org/markup-compatibility/2006">
    <mc:Choice xmlns:p14="http://schemas.microsoft.com/office/powerpoint/2010/main" Requires="p14">
      <p:transition spd="slow" p14:dur="2000" advTm="12004"/>
    </mc:Choice>
    <mc:Fallback>
      <p:transition spd="slow" advTm="12004"/>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sz="7200" dirty="0" smtClean="0"/>
              <a:t>Thank you</a:t>
            </a:r>
            <a:endParaRPr lang="zh-CN" altLang="en-US" sz="7200" dirty="0"/>
          </a:p>
        </p:txBody>
      </p:sp>
      <p:sp>
        <p:nvSpPr>
          <p:cNvPr id="6" name="副标题 5"/>
          <p:cNvSpPr>
            <a:spLocks noGrp="1"/>
          </p:cNvSpPr>
          <p:nvPr>
            <p:ph type="subTitle" idx="1"/>
          </p:nvPr>
        </p:nvSpPr>
        <p:spPr/>
        <p:txBody>
          <a:bodyPr>
            <a:normAutofit/>
          </a:bodyPr>
          <a:lstStyle/>
          <a:p>
            <a:r>
              <a:rPr lang="en-US" altLang="zh-CN" sz="3600" dirty="0" smtClean="0"/>
              <a:t>Q &amp; A</a:t>
            </a:r>
            <a:endParaRPr lang="zh-CN" altLang="en-US" sz="3600" dirty="0"/>
          </a:p>
        </p:txBody>
      </p:sp>
    </p:spTree>
    <p:extLst>
      <p:ext uri="{BB962C8B-B14F-4D97-AF65-F5344CB8AC3E}">
        <p14:creationId xmlns:p14="http://schemas.microsoft.com/office/powerpoint/2010/main" val="1733317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tx1"/>
                </a:solidFill>
              </a:rPr>
              <a:t> Introduction </a:t>
            </a: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5869031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en-US" sz="3600" dirty="0" smtClean="0"/>
              <a:t>Emerging NVM Technology</a:t>
            </a:r>
            <a:endParaRPr lang="en-US" sz="3600" dirty="0"/>
          </a:p>
        </p:txBody>
      </p:sp>
      <p:sp>
        <p:nvSpPr>
          <p:cNvPr id="4" name="灯片编号占位符 3"/>
          <p:cNvSpPr>
            <a:spLocks noGrp="1"/>
          </p:cNvSpPr>
          <p:nvPr>
            <p:ph type="sldNum" sz="quarter" idx="12"/>
          </p:nvPr>
        </p:nvSpPr>
        <p:spPr/>
        <p:txBody>
          <a:bodyPr/>
          <a:lstStyle/>
          <a:p>
            <a:fld id="{A5E75403-9E37-4A6F-B8FD-80564EF0345E}" type="slidenum">
              <a:rPr lang="en-US" altLang="zh-CN" smtClean="0"/>
              <a:pPr/>
              <a:t>4</a:t>
            </a:fld>
            <a:endParaRPr lang="zh-CN" altLang="en-US"/>
          </a:p>
        </p:txBody>
      </p:sp>
      <p:sp>
        <p:nvSpPr>
          <p:cNvPr id="8" name="矩形 7"/>
          <p:cNvSpPr/>
          <p:nvPr/>
        </p:nvSpPr>
        <p:spPr>
          <a:xfrm>
            <a:off x="4724332" y="3693651"/>
            <a:ext cx="3131507" cy="646331"/>
          </a:xfrm>
          <a:prstGeom prst="rect">
            <a:avLst/>
          </a:prstGeom>
          <a:ln>
            <a:solidFill>
              <a:schemeClr val="accent1"/>
            </a:solidFill>
          </a:ln>
        </p:spPr>
        <p:txBody>
          <a:bodyPr wrap="square" anchor="ctr" anchorCtr="0">
            <a:noAutofit/>
          </a:bodyPr>
          <a:lstStyle/>
          <a:p>
            <a:pPr marL="0" lvl="1" algn="ctr"/>
            <a:r>
              <a:rPr lang="en-US" dirty="0" smtClean="0"/>
              <a:t>Comparable </a:t>
            </a:r>
            <a:r>
              <a:rPr lang="en-US" dirty="0"/>
              <a:t>access speed </a:t>
            </a:r>
            <a:r>
              <a:rPr lang="en-US" dirty="0" smtClean="0"/>
              <a:t>as DRAM</a:t>
            </a:r>
            <a:endParaRPr lang="en-US" dirty="0"/>
          </a:p>
        </p:txBody>
      </p:sp>
      <p:sp>
        <p:nvSpPr>
          <p:cNvPr id="9" name="矩形 8"/>
          <p:cNvSpPr/>
          <p:nvPr/>
        </p:nvSpPr>
        <p:spPr>
          <a:xfrm>
            <a:off x="935523" y="3711075"/>
            <a:ext cx="3142935" cy="646331"/>
          </a:xfrm>
          <a:prstGeom prst="rect">
            <a:avLst/>
          </a:prstGeom>
          <a:ln>
            <a:solidFill>
              <a:schemeClr val="accent1"/>
            </a:solidFill>
          </a:ln>
        </p:spPr>
        <p:txBody>
          <a:bodyPr wrap="none" anchor="ctr" anchorCtr="0">
            <a:noAutofit/>
          </a:bodyPr>
          <a:lstStyle/>
          <a:p>
            <a:pPr marL="0" lvl="1" algn="ctr"/>
            <a:r>
              <a:rPr lang="en-US" dirty="0"/>
              <a:t>Byte </a:t>
            </a:r>
            <a:r>
              <a:rPr lang="en-US" dirty="0" smtClean="0"/>
              <a:t>addressability</a:t>
            </a:r>
            <a:endParaRPr lang="en-US" dirty="0"/>
          </a:p>
        </p:txBody>
      </p:sp>
      <p:sp>
        <p:nvSpPr>
          <p:cNvPr id="10" name="矩形 9"/>
          <p:cNvSpPr/>
          <p:nvPr/>
        </p:nvSpPr>
        <p:spPr>
          <a:xfrm>
            <a:off x="3218011" y="3147728"/>
            <a:ext cx="2254143" cy="461665"/>
          </a:xfrm>
          <a:prstGeom prst="rect">
            <a:avLst/>
          </a:prstGeom>
        </p:spPr>
        <p:txBody>
          <a:bodyPr wrap="none">
            <a:spAutoFit/>
          </a:bodyPr>
          <a:lstStyle/>
          <a:p>
            <a:pPr marL="0" lvl="1" algn="ctr"/>
            <a:r>
              <a:rPr lang="en-US" sz="2400" b="1" dirty="0" smtClean="0"/>
              <a:t>Key Features</a:t>
            </a:r>
            <a:endParaRPr lang="en-US" sz="2400" b="1" dirty="0"/>
          </a:p>
        </p:txBody>
      </p:sp>
      <p:pic>
        <p:nvPicPr>
          <p:cNvPr id="12" name="图片 11"/>
          <p:cNvPicPr>
            <a:picLocks noChangeAspect="1"/>
          </p:cNvPicPr>
          <p:nvPr/>
        </p:nvPicPr>
        <p:blipFill>
          <a:blip r:embed="rId3"/>
          <a:stretch>
            <a:fillRect/>
          </a:stretch>
        </p:blipFill>
        <p:spPr>
          <a:xfrm>
            <a:off x="1422801" y="1507633"/>
            <a:ext cx="1552771" cy="1015394"/>
          </a:xfrm>
          <a:prstGeom prst="rect">
            <a:avLst/>
          </a:prstGeom>
          <a:ln>
            <a:solidFill>
              <a:schemeClr val="accent1"/>
            </a:solidFill>
          </a:ln>
        </p:spPr>
      </p:pic>
      <p:sp>
        <p:nvSpPr>
          <p:cNvPr id="13" name="文本框 12"/>
          <p:cNvSpPr txBox="1"/>
          <p:nvPr/>
        </p:nvSpPr>
        <p:spPr>
          <a:xfrm>
            <a:off x="1883234" y="2576448"/>
            <a:ext cx="631903" cy="338554"/>
          </a:xfrm>
          <a:prstGeom prst="rect">
            <a:avLst/>
          </a:prstGeom>
          <a:noFill/>
        </p:spPr>
        <p:txBody>
          <a:bodyPr wrap="none" rtlCol="0">
            <a:spAutoFit/>
          </a:bodyPr>
          <a:lstStyle/>
          <a:p>
            <a:pPr algn="ctr"/>
            <a:r>
              <a:rPr lang="en-US" sz="1600" dirty="0" smtClean="0"/>
              <a:t>PCM</a:t>
            </a:r>
            <a:endParaRPr lang="en-US" sz="1600" dirty="0"/>
          </a:p>
        </p:txBody>
      </p:sp>
      <p:pic>
        <p:nvPicPr>
          <p:cNvPr id="1028" name="Picture 4" descr="STT-RAM 的图像结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8541" y="1527481"/>
            <a:ext cx="1471584"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5" name="文本框 14"/>
          <p:cNvSpPr txBox="1"/>
          <p:nvPr/>
        </p:nvSpPr>
        <p:spPr>
          <a:xfrm>
            <a:off x="4172739" y="2576448"/>
            <a:ext cx="1103187" cy="338554"/>
          </a:xfrm>
          <a:prstGeom prst="rect">
            <a:avLst/>
          </a:prstGeom>
          <a:noFill/>
        </p:spPr>
        <p:txBody>
          <a:bodyPr wrap="none" rtlCol="0">
            <a:spAutoFit/>
          </a:bodyPr>
          <a:lstStyle/>
          <a:p>
            <a:pPr algn="ctr"/>
            <a:r>
              <a:rPr lang="en-US" sz="1600" dirty="0" smtClean="0"/>
              <a:t>STT-RAM</a:t>
            </a:r>
            <a:endParaRPr lang="en-US" sz="1600" dirty="0"/>
          </a:p>
        </p:txBody>
      </p:sp>
      <p:pic>
        <p:nvPicPr>
          <p:cNvPr id="1030" name="Picture 6" descr="http://tse1.mm.bing.net/th?&amp;id=OIP.Mde45ea3c2a780ccc02ebc70966f73e74o0&amp;w=300&amp;h=174&amp;c=0&amp;pid=1.9&amp;rs=0&amp;p=0&amp;r=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87857" y="1507634"/>
            <a:ext cx="1372599" cy="1015394"/>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17" name="文本框 16"/>
          <p:cNvSpPr txBox="1"/>
          <p:nvPr/>
        </p:nvSpPr>
        <p:spPr>
          <a:xfrm>
            <a:off x="6423552" y="2604488"/>
            <a:ext cx="901209" cy="338554"/>
          </a:xfrm>
          <a:prstGeom prst="rect">
            <a:avLst/>
          </a:prstGeom>
          <a:noFill/>
        </p:spPr>
        <p:txBody>
          <a:bodyPr wrap="none" rtlCol="0">
            <a:spAutoFit/>
          </a:bodyPr>
          <a:lstStyle/>
          <a:p>
            <a:pPr algn="ctr"/>
            <a:r>
              <a:rPr lang="en-US" sz="1600" dirty="0" smtClean="0"/>
              <a:t>ReRAM</a:t>
            </a:r>
            <a:endParaRPr lang="en-US" sz="1600" dirty="0"/>
          </a:p>
        </p:txBody>
      </p:sp>
      <p:pic>
        <p:nvPicPr>
          <p:cNvPr id="18" name="图片 17"/>
          <p:cNvPicPr>
            <a:picLocks noChangeAspect="1"/>
          </p:cNvPicPr>
          <p:nvPr/>
        </p:nvPicPr>
        <p:blipFill>
          <a:blip r:embed="rId6"/>
          <a:stretch>
            <a:fillRect/>
          </a:stretch>
        </p:blipFill>
        <p:spPr>
          <a:xfrm>
            <a:off x="735107" y="4529016"/>
            <a:ext cx="7219950" cy="1638300"/>
          </a:xfrm>
          <a:prstGeom prst="rect">
            <a:avLst/>
          </a:prstGeom>
        </p:spPr>
      </p:pic>
    </p:spTree>
    <p:extLst>
      <p:ext uri="{BB962C8B-B14F-4D97-AF65-F5344CB8AC3E}">
        <p14:creationId xmlns:p14="http://schemas.microsoft.com/office/powerpoint/2010/main" val="11490361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dirty="0" smtClean="0"/>
              <a:t>NVM in Memory System</a:t>
            </a:r>
            <a:endParaRPr kumimoji="1" lang="zh-CN" altLang="en-US" dirty="0"/>
          </a:p>
        </p:txBody>
      </p:sp>
      <p:sp>
        <p:nvSpPr>
          <p:cNvPr id="4" name="幻灯片编号占位符 3"/>
          <p:cNvSpPr>
            <a:spLocks noGrp="1"/>
          </p:cNvSpPr>
          <p:nvPr>
            <p:ph type="sldNum" sz="quarter" idx="12"/>
          </p:nvPr>
        </p:nvSpPr>
        <p:spPr/>
        <p:txBody>
          <a:bodyPr/>
          <a:lstStyle/>
          <a:p>
            <a:fld id="{A5E75403-9E37-4A6F-B8FD-80564EF0345E}" type="slidenum">
              <a:rPr lang="en-US" altLang="zh-CN" smtClean="0"/>
              <a:pPr/>
              <a:t>5</a:t>
            </a:fld>
            <a:endParaRPr lang="en-US" altLang="zh-CN" dirty="0"/>
          </a:p>
        </p:txBody>
      </p:sp>
      <p:pic>
        <p:nvPicPr>
          <p:cNvPr id="7" name="图片 6"/>
          <p:cNvPicPr>
            <a:picLocks noChangeAspect="1"/>
          </p:cNvPicPr>
          <p:nvPr/>
        </p:nvPicPr>
        <p:blipFill>
          <a:blip r:embed="rId3"/>
          <a:stretch>
            <a:fillRect/>
          </a:stretch>
        </p:blipFill>
        <p:spPr>
          <a:xfrm>
            <a:off x="1842655" y="2048959"/>
            <a:ext cx="4841586" cy="3053614"/>
          </a:xfrm>
          <a:prstGeom prst="rect">
            <a:avLst/>
          </a:prstGeom>
        </p:spPr>
      </p:pic>
    </p:spTree>
    <p:extLst>
      <p:ext uri="{BB962C8B-B14F-4D97-AF65-F5344CB8AC3E}">
        <p14:creationId xmlns:p14="http://schemas.microsoft.com/office/powerpoint/2010/main" val="7223085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Introduction </a:t>
            </a:r>
          </a:p>
          <a:p>
            <a:pPr marL="285750" indent="-285750">
              <a:buFont typeface="Wingdings" charset="2"/>
              <a:buChar char="p"/>
            </a:pPr>
            <a:r>
              <a:rPr lang="en-US" altLang="zh-CN" sz="3200" dirty="0" smtClean="0">
                <a:solidFill>
                  <a:schemeClr val="tx1"/>
                </a:solidFill>
              </a:rPr>
              <a:t> Motivations</a:t>
            </a:r>
          </a:p>
          <a:p>
            <a:pPr marL="285750" indent="-285750">
              <a:buFont typeface="Wingdings" charset="2"/>
              <a:buChar char="p"/>
            </a:pPr>
            <a:r>
              <a:rPr lang="en-US" altLang="zh-CN" sz="3200" dirty="0" smtClean="0">
                <a:solidFill>
                  <a:schemeClr val="bg1">
                    <a:lumMod val="85000"/>
                  </a:schemeClr>
                </a:solidFill>
              </a:rPr>
              <a:t> Design and implementation of </a:t>
            </a:r>
            <a:r>
              <a:rPr lang="en-US" altLang="zh-CN" sz="3200" dirty="0" err="1" smtClean="0">
                <a:solidFill>
                  <a:schemeClr val="bg1">
                    <a:lumMod val="85000"/>
                  </a:schemeClr>
                </a:solidFill>
              </a:rPr>
              <a:t>Wamalloc</a:t>
            </a:r>
            <a:endParaRPr lang="en-US" altLang="zh-CN" sz="3200" dirty="0" smtClean="0">
              <a:solidFill>
                <a:schemeClr val="bg1">
                  <a:lumMod val="85000"/>
                </a:schemeClr>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7083026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2879" y="222068"/>
            <a:ext cx="8749086" cy="1008000"/>
          </a:xfrm>
        </p:spPr>
        <p:txBody>
          <a:bodyPr>
            <a:normAutofit fontScale="90000"/>
          </a:bodyPr>
          <a:lstStyle/>
          <a:p>
            <a:r>
              <a:rPr lang="en-US" dirty="0" smtClean="0"/>
              <a:t>Motivation for a New Allocator for NVM</a:t>
            </a:r>
            <a:endParaRPr lang="en-US" dirty="0"/>
          </a:p>
        </p:txBody>
      </p:sp>
      <p:sp>
        <p:nvSpPr>
          <p:cNvPr id="5" name="内容占位符 4"/>
          <p:cNvSpPr>
            <a:spLocks noGrp="1"/>
          </p:cNvSpPr>
          <p:nvPr>
            <p:ph idx="1"/>
          </p:nvPr>
        </p:nvSpPr>
        <p:spPr>
          <a:xfrm>
            <a:off x="628650" y="1750423"/>
            <a:ext cx="7998515" cy="4690134"/>
          </a:xfrm>
        </p:spPr>
        <p:txBody>
          <a:bodyPr>
            <a:normAutofit fontScale="92500" lnSpcReduction="10000"/>
          </a:bodyPr>
          <a:lstStyle/>
          <a:p>
            <a:r>
              <a:rPr lang="en-US" sz="2400" dirty="0" smtClean="0"/>
              <a:t>Memory </a:t>
            </a:r>
            <a:r>
              <a:rPr lang="en-US" sz="2400" dirty="0" smtClean="0"/>
              <a:t>Allocators have been </a:t>
            </a:r>
            <a:r>
              <a:rPr lang="en-US" sz="2400" b="1" dirty="0" smtClean="0">
                <a:solidFill>
                  <a:schemeClr val="accent2"/>
                </a:solidFill>
              </a:rPr>
              <a:t>a key component </a:t>
            </a:r>
            <a:r>
              <a:rPr lang="en-US" sz="2400" dirty="0" smtClean="0"/>
              <a:t>of system software, making a significant impact on system performance</a:t>
            </a:r>
          </a:p>
          <a:p>
            <a:r>
              <a:rPr lang="en-US" sz="2400" b="1" dirty="0" smtClean="0">
                <a:solidFill>
                  <a:schemeClr val="accent2"/>
                </a:solidFill>
              </a:rPr>
              <a:t>The unique features </a:t>
            </a:r>
            <a:r>
              <a:rPr lang="en-US" sz="2400" dirty="0" smtClean="0"/>
              <a:t>of emerging NVM bring new opportunities for Memory Allocators:</a:t>
            </a:r>
          </a:p>
          <a:p>
            <a:pPr lvl="1"/>
            <a:r>
              <a:rPr lang="en-US" sz="2400" dirty="0" smtClean="0"/>
              <a:t>Very high access speed</a:t>
            </a:r>
          </a:p>
          <a:p>
            <a:pPr lvl="1"/>
            <a:r>
              <a:rPr lang="en-US" altLang="zh-CN" sz="2400" dirty="0"/>
              <a:t>Wear </a:t>
            </a:r>
            <a:r>
              <a:rPr lang="en-US" altLang="zh-CN" sz="2400" dirty="0" smtClean="0"/>
              <a:t>Leveling issues</a:t>
            </a:r>
            <a:endParaRPr lang="en-US" altLang="zh-CN" sz="2400" b="1" dirty="0">
              <a:solidFill>
                <a:schemeClr val="accent2"/>
              </a:solidFill>
            </a:endParaRPr>
          </a:p>
          <a:p>
            <a:r>
              <a:rPr lang="en-US" altLang="zh-CN" sz="2400" dirty="0"/>
              <a:t>There are a number of existing memory allocators for NVM, but they have </a:t>
            </a:r>
            <a:r>
              <a:rPr lang="en-US" altLang="zh-CN" sz="2400" b="1" dirty="0" smtClean="0">
                <a:solidFill>
                  <a:schemeClr val="accent2"/>
                </a:solidFill>
              </a:rPr>
              <a:t>limitations</a:t>
            </a:r>
            <a:r>
              <a:rPr lang="en-US" altLang="zh-CN" sz="2400" dirty="0"/>
              <a:t>.</a:t>
            </a:r>
            <a:endParaRPr lang="en-US" altLang="zh-CN" sz="2400" dirty="0" smtClean="0"/>
          </a:p>
          <a:p>
            <a:r>
              <a:rPr lang="en-US" altLang="zh-CN" sz="2400" dirty="0" smtClean="0"/>
              <a:t>None </a:t>
            </a:r>
            <a:r>
              <a:rPr lang="en-US" altLang="zh-CN" sz="2400" dirty="0"/>
              <a:t>of </a:t>
            </a:r>
            <a:r>
              <a:rPr lang="en-US" altLang="zh-CN" sz="2400" dirty="0" smtClean="0"/>
              <a:t>the current </a:t>
            </a:r>
            <a:r>
              <a:rPr lang="en-US" altLang="zh-CN" sz="2400" dirty="0"/>
              <a:t>a</a:t>
            </a:r>
            <a:r>
              <a:rPr lang="en-US" altLang="zh-CN" sz="2400" dirty="0" smtClean="0"/>
              <a:t>llocators </a:t>
            </a:r>
            <a:r>
              <a:rPr lang="en-US" altLang="zh-CN" sz="2400" dirty="0"/>
              <a:t>can provide both an </a:t>
            </a:r>
            <a:r>
              <a:rPr lang="en-US" altLang="zh-CN" sz="2400" b="1" dirty="0">
                <a:solidFill>
                  <a:schemeClr val="accent2"/>
                </a:solidFill>
              </a:rPr>
              <a:t>accurate </a:t>
            </a:r>
            <a:r>
              <a:rPr lang="en-US" altLang="zh-CN" sz="2400" dirty="0"/>
              <a:t>wear-leveling policy and a </a:t>
            </a:r>
            <a:r>
              <a:rPr lang="en-US" altLang="zh-CN" sz="2400" b="1" dirty="0">
                <a:solidFill>
                  <a:schemeClr val="accent2"/>
                </a:solidFill>
              </a:rPr>
              <a:t>good allocation performance</a:t>
            </a:r>
            <a:r>
              <a:rPr lang="en-US" altLang="zh-CN" sz="2400" dirty="0">
                <a:solidFill>
                  <a:srgbClr val="FF0000"/>
                </a:solidFill>
              </a:rPr>
              <a:t> </a:t>
            </a:r>
            <a:r>
              <a:rPr lang="en-US" altLang="zh-CN" sz="2400" dirty="0"/>
              <a:t>simultaneously. </a:t>
            </a:r>
          </a:p>
        </p:txBody>
      </p:sp>
    </p:spTree>
    <p:extLst>
      <p:ext uri="{BB962C8B-B14F-4D97-AF65-F5344CB8AC3E}">
        <p14:creationId xmlns:p14="http://schemas.microsoft.com/office/powerpoint/2010/main" val="18870135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dirty="0" smtClean="0">
                <a:solidFill>
                  <a:schemeClr val="tx1"/>
                </a:solidFill>
              </a:rPr>
              <a:t>Motivation for a New In-Memory File System (</a:t>
            </a:r>
            <a:r>
              <a:rPr lang="en-US" dirty="0" err="1" smtClean="0">
                <a:solidFill>
                  <a:schemeClr val="tx1"/>
                </a:solidFill>
              </a:rPr>
              <a:t>Cont</a:t>
            </a:r>
            <a:r>
              <a:rPr lang="en-US" dirty="0" smtClean="0">
                <a:solidFill>
                  <a:schemeClr val="tx1"/>
                </a:solidFill>
              </a:rPr>
              <a:t>’)</a:t>
            </a:r>
            <a:endParaRPr lang="en-US" dirty="0">
              <a:solidFill>
                <a:schemeClr val="tx1"/>
              </a:solidFill>
            </a:endParaRPr>
          </a:p>
        </p:txBody>
      </p:sp>
      <p:graphicFrame>
        <p:nvGraphicFramePr>
          <p:cNvPr id="3" name="表格 2"/>
          <p:cNvGraphicFramePr>
            <a:graphicFrameLocks noGrp="1"/>
          </p:cNvGraphicFramePr>
          <p:nvPr>
            <p:extLst>
              <p:ext uri="{D42A27DB-BD31-4B8C-83A1-F6EECF244321}">
                <p14:modId xmlns:p14="http://schemas.microsoft.com/office/powerpoint/2010/main" val="8936987"/>
              </p:ext>
            </p:extLst>
          </p:nvPr>
        </p:nvGraphicFramePr>
        <p:xfrm>
          <a:off x="895770" y="2358024"/>
          <a:ext cx="7221828" cy="3188470"/>
        </p:xfrm>
        <a:graphic>
          <a:graphicData uri="http://schemas.openxmlformats.org/drawingml/2006/table">
            <a:tbl>
              <a:tblPr firstRow="1" bandRow="1">
                <a:tableStyleId>{073A0DAA-6AF3-43AB-8588-CEC1D06C72B9}</a:tableStyleId>
              </a:tblPr>
              <a:tblGrid>
                <a:gridCol w="1805457"/>
                <a:gridCol w="1805457"/>
                <a:gridCol w="1805457"/>
                <a:gridCol w="1805457"/>
              </a:tblGrid>
              <a:tr h="637694">
                <a:tc>
                  <a:txBody>
                    <a:bodyPr/>
                    <a:lstStyle/>
                    <a:p>
                      <a:r>
                        <a:rPr lang="en-US" sz="1200" dirty="0" smtClean="0"/>
                        <a:t>Systems</a:t>
                      </a:r>
                      <a:endParaRPr lang="en-US" sz="1200" dirty="0"/>
                    </a:p>
                  </a:txBody>
                  <a:tcPr anchor="ctr"/>
                </a:tc>
                <a:tc>
                  <a:txBody>
                    <a:bodyPr/>
                    <a:lstStyle/>
                    <a:p>
                      <a:r>
                        <a:rPr lang="en-US" sz="1200" dirty="0" smtClean="0"/>
                        <a:t>Allocation </a:t>
                      </a:r>
                      <a:r>
                        <a:rPr lang="en-US" altLang="zh-CN" sz="1200" dirty="0" smtClean="0"/>
                        <a:t>performance</a:t>
                      </a:r>
                      <a:endParaRPr lang="en-US" sz="1200" dirty="0"/>
                    </a:p>
                  </a:txBody>
                  <a:tcPr anchor="ct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200" dirty="0" smtClean="0"/>
                        <a:t>Wear-leveling</a:t>
                      </a:r>
                      <a:endParaRPr lang="en-US" sz="1200" dirty="0"/>
                    </a:p>
                  </a:txBody>
                  <a:tcPr anchor="ctr"/>
                </a:tc>
                <a:tc>
                  <a:txBody>
                    <a:bodyPr/>
                    <a:lstStyle/>
                    <a:p>
                      <a:r>
                        <a:rPr lang="en-US" altLang="zh-CN" sz="1200" dirty="0" smtClean="0"/>
                        <a:t>Total</a:t>
                      </a:r>
                      <a:r>
                        <a:rPr lang="zh-CN" altLang="en-US" sz="1200" dirty="0" smtClean="0"/>
                        <a:t> </a:t>
                      </a:r>
                      <a:r>
                        <a:rPr lang="en-US" altLang="zh-CN" sz="1200" dirty="0" smtClean="0"/>
                        <a:t>Memory</a:t>
                      </a:r>
                      <a:r>
                        <a:rPr lang="zh-CN" altLang="en-US" sz="1200" dirty="0" smtClean="0"/>
                        <a:t> </a:t>
                      </a:r>
                      <a:r>
                        <a:rPr lang="en-US" altLang="zh-CN" sz="1200" dirty="0" smtClean="0"/>
                        <a:t>Usage</a:t>
                      </a:r>
                      <a:r>
                        <a:rPr lang="zh-CN" altLang="en-US" sz="1200" dirty="0" smtClean="0"/>
                        <a:t> </a:t>
                      </a:r>
                      <a:endParaRPr lang="en-US" sz="1200" dirty="0"/>
                    </a:p>
                  </a:txBody>
                  <a:tcPr anchor="ctr"/>
                </a:tc>
              </a:tr>
              <a:tr h="637694">
                <a:tc>
                  <a:txBody>
                    <a:bodyPr/>
                    <a:lstStyle/>
                    <a:p>
                      <a:r>
                        <a:rPr lang="en-US" dirty="0" smtClean="0"/>
                        <a:t>NVMalloc</a:t>
                      </a:r>
                      <a:endParaRPr lang="en-US" dirty="0"/>
                    </a:p>
                  </a:txBody>
                  <a:tcPr anchor="ctr"/>
                </a:tc>
                <a:tc>
                  <a:txBody>
                    <a:bodyPr/>
                    <a:lstStyle/>
                    <a:p>
                      <a:r>
                        <a:rPr lang="en-US" altLang="zh-CN" dirty="0" smtClean="0"/>
                        <a:t>1(not fast enough)</a:t>
                      </a:r>
                      <a:endParaRPr lang="en-US" dirty="0"/>
                    </a:p>
                  </a:txBody>
                  <a:tcPr anchor="ctr"/>
                </a:tc>
                <a:tc>
                  <a:txBody>
                    <a:bodyPr/>
                    <a:lstStyle/>
                    <a:p>
                      <a:r>
                        <a:rPr lang="en-US" altLang="zh-CN" dirty="0" smtClean="0"/>
                        <a:t>Support(not good enough)</a:t>
                      </a:r>
                      <a:endParaRPr lang="en-US" dirty="0"/>
                    </a:p>
                  </a:txBody>
                  <a:tcPr anchor="ctr"/>
                </a:tc>
                <a:tc>
                  <a:txBody>
                    <a:bodyPr/>
                    <a:lstStyle/>
                    <a:p>
                      <a:r>
                        <a:rPr lang="en-US" dirty="0" smtClean="0"/>
                        <a:t>high</a:t>
                      </a:r>
                      <a:endParaRPr lang="en-US" dirty="0"/>
                    </a:p>
                  </a:txBody>
                  <a:tcPr anchor="ctr"/>
                </a:tc>
              </a:tr>
              <a:tr h="637694">
                <a:tc>
                  <a:txBody>
                    <a:bodyPr/>
                    <a:lstStyle/>
                    <a:p>
                      <a:r>
                        <a:rPr lang="en-US" altLang="zh-CN" sz="1350" kern="1200" dirty="0" smtClean="0">
                          <a:solidFill>
                            <a:schemeClr val="dk1"/>
                          </a:solidFill>
                          <a:effectLst/>
                          <a:latin typeface="+mn-lt"/>
                          <a:ea typeface="+mn-ea"/>
                          <a:cs typeface="+mn-cs"/>
                        </a:rPr>
                        <a:t>nvm_malloc </a:t>
                      </a:r>
                      <a:endParaRPr lang="en-US" altLang="zh-CN" dirty="0"/>
                    </a:p>
                  </a:txBody>
                  <a:tcPr anchor="ctr"/>
                </a:tc>
                <a:tc>
                  <a:txBody>
                    <a:bodyPr/>
                    <a:lstStyle/>
                    <a:p>
                      <a:r>
                        <a:rPr lang="en-US" dirty="0" smtClean="0"/>
                        <a:t>2</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637694">
                <a:tc>
                  <a:txBody>
                    <a:bodyPr/>
                    <a:lstStyle/>
                    <a:p>
                      <a:r>
                        <a:rPr lang="en-US" altLang="zh-CN" sz="1350" kern="1200" dirty="0" smtClean="0">
                          <a:solidFill>
                            <a:schemeClr val="dk1"/>
                          </a:solidFill>
                          <a:effectLst/>
                          <a:latin typeface="+mn-lt"/>
                          <a:ea typeface="+mn-ea"/>
                          <a:cs typeface="+mn-cs"/>
                        </a:rPr>
                        <a:t>pmemalloc </a:t>
                      </a:r>
                      <a:endParaRPr lang="en-US" altLang="zh-CN" dirty="0"/>
                    </a:p>
                  </a:txBody>
                  <a:tcPr anchor="ctr"/>
                </a:tc>
                <a:tc>
                  <a:txBody>
                    <a:bodyPr/>
                    <a:lstStyle/>
                    <a:p>
                      <a:r>
                        <a:rPr lang="en-US" dirty="0" smtClean="0"/>
                        <a:t>3</a:t>
                      </a:r>
                      <a:endParaRPr lang="en-US" dirty="0"/>
                    </a:p>
                  </a:txBody>
                  <a:tcPr anchor="ctr"/>
                </a:tc>
                <a:tc>
                  <a:txBody>
                    <a:bodyPr/>
                    <a:lstStyle/>
                    <a:p>
                      <a:r>
                        <a:rPr lang="en-US" altLang="zh-CN" dirty="0" smtClean="0"/>
                        <a:t>N/A</a:t>
                      </a:r>
                      <a:endParaRPr lang="en-US" dirty="0"/>
                    </a:p>
                  </a:txBody>
                  <a:tcPr anchor="ctr"/>
                </a:tc>
                <a:tc>
                  <a:txBody>
                    <a:bodyPr/>
                    <a:lstStyle/>
                    <a:p>
                      <a:r>
                        <a:rPr lang="en-US" altLang="zh-CN" dirty="0" smtClean="0"/>
                        <a:t>high</a:t>
                      </a:r>
                      <a:endParaRPr lang="en-US" dirty="0"/>
                    </a:p>
                  </a:txBody>
                  <a:tcPr anchor="ctr"/>
                </a:tc>
              </a:tr>
              <a:tr h="637694">
                <a:tc>
                  <a:txBody>
                    <a:bodyPr/>
                    <a:lstStyle/>
                    <a:p>
                      <a:r>
                        <a:rPr lang="en-US" altLang="zh-CN" b="1" dirty="0" err="1" smtClean="0">
                          <a:solidFill>
                            <a:srgbClr val="820000"/>
                          </a:solidFill>
                        </a:rPr>
                        <a:t>Wamalloc</a:t>
                      </a:r>
                      <a:endParaRPr lang="en-US" altLang="zh-CN" b="1" dirty="0">
                        <a:solidFill>
                          <a:srgbClr val="820000"/>
                        </a:solidFill>
                      </a:endParaRPr>
                    </a:p>
                  </a:txBody>
                  <a:tcPr anchor="ctr"/>
                </a:tc>
                <a:tc>
                  <a:txBody>
                    <a:bodyPr/>
                    <a:lstStyle/>
                    <a:p>
                      <a:r>
                        <a:rPr lang="en-US" b="1" dirty="0" smtClean="0">
                          <a:solidFill>
                            <a:srgbClr val="820000"/>
                          </a:solidFill>
                        </a:rPr>
                        <a:t>Expected to be the best</a:t>
                      </a:r>
                      <a:endParaRPr lang="en-US" b="1" dirty="0">
                        <a:solidFill>
                          <a:srgbClr val="820000"/>
                        </a:solidFill>
                      </a:endParaRP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a:t>
                      </a:r>
                      <a:r>
                        <a:rPr lang="en-US" altLang="zh-CN" b="1" baseline="0" dirty="0" smtClean="0">
                          <a:solidFill>
                            <a:srgbClr val="820000"/>
                          </a:solidFill>
                        </a:rPr>
                        <a:t> </a:t>
                      </a:r>
                      <a:r>
                        <a:rPr lang="en-US" altLang="zh-CN" b="1" dirty="0" smtClean="0">
                          <a:solidFill>
                            <a:srgbClr val="820000"/>
                          </a:solidFill>
                        </a:rPr>
                        <a:t>best</a:t>
                      </a:r>
                    </a:p>
                  </a:txBody>
                  <a:tcPr anchor="ct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altLang="zh-CN" b="1" dirty="0" smtClean="0">
                          <a:solidFill>
                            <a:srgbClr val="820000"/>
                          </a:solidFill>
                        </a:rPr>
                        <a:t>Expected to be the best</a:t>
                      </a:r>
                    </a:p>
                  </a:txBody>
                  <a:tcPr anchor="ctr"/>
                </a:tc>
              </a:tr>
            </a:tbl>
          </a:graphicData>
        </a:graphic>
      </p:graphicFrame>
      <p:sp>
        <p:nvSpPr>
          <p:cNvPr id="6" name="内容占位符 4"/>
          <p:cNvSpPr txBox="1">
            <a:spLocks/>
          </p:cNvSpPr>
          <p:nvPr/>
        </p:nvSpPr>
        <p:spPr>
          <a:xfrm>
            <a:off x="-652008" y="1710303"/>
            <a:ext cx="6999288" cy="647721"/>
          </a:xfrm>
          <a:prstGeom prst="rect">
            <a:avLst/>
          </a:prstGeom>
        </p:spPr>
        <p:txBody>
          <a:bodyPr vert="horz" lIns="91440" tIns="45720" rIns="91440" bIns="45720" rtlCol="0">
            <a:normAutofit/>
          </a:bodyPr>
          <a:lstStyle>
            <a:lvl1pPr marL="447675" indent="-447675" algn="l" defTabSz="685800" rtl="0" eaLnBrk="1" latinLnBrk="0" hangingPunct="1">
              <a:lnSpc>
                <a:spcPct val="100000"/>
              </a:lnSpc>
              <a:spcBef>
                <a:spcPts val="300"/>
              </a:spcBef>
              <a:spcAft>
                <a:spcPts val="1200"/>
              </a:spcAft>
              <a:buSzPct val="80000"/>
              <a:buFont typeface="Wingdings" panose="05000000000000000000" pitchFamily="2" charset="2"/>
              <a:buChar char="p"/>
              <a:defRPr sz="3200" kern="1200" baseline="0">
                <a:solidFill>
                  <a:schemeClr val="tx1"/>
                </a:solidFill>
                <a:latin typeface="+mn-lt"/>
                <a:ea typeface="+mn-ea"/>
                <a:cs typeface="Segoe UI" panose="020B0502040204020203" pitchFamily="34" charset="0"/>
              </a:defRPr>
            </a:lvl1pPr>
            <a:lvl2pPr marL="625475" indent="-282575" algn="l" defTabSz="685800" rtl="0" eaLnBrk="1" latinLnBrk="0" hangingPunct="1">
              <a:lnSpc>
                <a:spcPct val="100000"/>
              </a:lnSpc>
              <a:spcBef>
                <a:spcPts val="300"/>
              </a:spcBef>
              <a:spcAft>
                <a:spcPts val="600"/>
              </a:spcAft>
              <a:buSzPct val="85000"/>
              <a:buFont typeface="Wingdings" panose="05000000000000000000" pitchFamily="2" charset="2"/>
              <a:buChar char="m"/>
              <a:defRPr sz="2800" kern="1200" baseline="0">
                <a:solidFill>
                  <a:schemeClr val="tx2"/>
                </a:solidFill>
                <a:latin typeface="+mn-lt"/>
                <a:ea typeface="+mn-ea"/>
                <a:cs typeface="Segoe UI" panose="020B0502040204020203" pitchFamily="34" charset="0"/>
              </a:defRPr>
            </a:lvl2pPr>
            <a:lvl3pPr marL="857250" indent="-171450" algn="l" defTabSz="685800" rtl="0" eaLnBrk="1" latinLnBrk="0" hangingPunct="1">
              <a:lnSpc>
                <a:spcPct val="100000"/>
              </a:lnSpc>
              <a:spcBef>
                <a:spcPts val="375"/>
              </a:spcBef>
              <a:buFont typeface="Wingdings" panose="05000000000000000000" pitchFamily="2" charset="2"/>
              <a:buChar char="ü"/>
              <a:defRPr sz="2000" kern="1200" baseline="0">
                <a:solidFill>
                  <a:schemeClr val="tx1"/>
                </a:solidFill>
                <a:latin typeface="+mn-lt"/>
                <a:ea typeface="+mn-ea"/>
                <a:cs typeface="Segoe UI" panose="020B0502040204020203"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800" kern="1200" baseline="0">
                <a:solidFill>
                  <a:schemeClr val="tx1"/>
                </a:solidFill>
                <a:latin typeface="+mn-lt"/>
                <a:ea typeface="+mn-ea"/>
                <a:cs typeface="Segoe UI" panose="020B0502040204020203"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Wingdings" panose="05000000000000000000" pitchFamily="2" charset="2"/>
              <a:buNone/>
            </a:pPr>
            <a:r>
              <a:rPr lang="en-US" sz="1600" dirty="0" smtClean="0"/>
              <a:t>Larger number means poorer performance</a:t>
            </a:r>
            <a:endParaRPr lang="en-US" sz="1600" dirty="0"/>
          </a:p>
        </p:txBody>
      </p:sp>
    </p:spTree>
    <p:extLst>
      <p:ext uri="{BB962C8B-B14F-4D97-AF65-F5344CB8AC3E}">
        <p14:creationId xmlns:p14="http://schemas.microsoft.com/office/powerpoint/2010/main" val="3408005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a:spLocks noGrp="1"/>
          </p:cNvSpPr>
          <p:nvPr>
            <p:ph type="title"/>
          </p:nvPr>
        </p:nvSpPr>
        <p:spPr>
          <a:xfrm>
            <a:off x="182879" y="222068"/>
            <a:ext cx="8647611" cy="1008000"/>
          </a:xfrm>
        </p:spPr>
        <p:txBody>
          <a:bodyPr/>
          <a:lstStyle/>
          <a:p>
            <a:r>
              <a:rPr lang="en-US" dirty="0" smtClean="0"/>
              <a:t>Content</a:t>
            </a:r>
            <a:endParaRPr lang="en-US" dirty="0"/>
          </a:p>
        </p:txBody>
      </p:sp>
      <p:sp>
        <p:nvSpPr>
          <p:cNvPr id="8" name="内容占位符 4"/>
          <p:cNvSpPr txBox="1">
            <a:spLocks/>
          </p:cNvSpPr>
          <p:nvPr/>
        </p:nvSpPr>
        <p:spPr>
          <a:xfrm>
            <a:off x="628650" y="1750423"/>
            <a:ext cx="10981459" cy="46901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300"/>
              </a:spcBef>
              <a:spcAft>
                <a:spcPts val="1200"/>
              </a:spcAft>
              <a:buSzPct val="80000"/>
              <a:buFont typeface="Wingdings" panose="05000000000000000000" pitchFamily="2" charset="2"/>
              <a:buNone/>
              <a:defRPr sz="1800" kern="1200" baseline="0">
                <a:solidFill>
                  <a:schemeClr val="tx1">
                    <a:tint val="75000"/>
                  </a:schemeClr>
                </a:solidFill>
                <a:latin typeface="+mn-lt"/>
                <a:ea typeface="+mn-ea"/>
                <a:cs typeface="Segoe UI" panose="020B0502040204020203" pitchFamily="34" charset="0"/>
              </a:defRPr>
            </a:lvl1pPr>
            <a:lvl2pPr marL="342900" indent="0" algn="l" defTabSz="685800" rtl="0" eaLnBrk="1" latinLnBrk="0" hangingPunct="1">
              <a:lnSpc>
                <a:spcPct val="100000"/>
              </a:lnSpc>
              <a:spcBef>
                <a:spcPts val="300"/>
              </a:spcBef>
              <a:spcAft>
                <a:spcPts val="600"/>
              </a:spcAft>
              <a:buSzPct val="85000"/>
              <a:buFont typeface="Wingdings" panose="05000000000000000000" pitchFamily="2" charset="2"/>
              <a:buNone/>
              <a:defRPr sz="1500" kern="1200" baseline="0">
                <a:solidFill>
                  <a:schemeClr val="tx1">
                    <a:tint val="75000"/>
                  </a:schemeClr>
                </a:solidFill>
                <a:latin typeface="+mn-lt"/>
                <a:ea typeface="+mn-ea"/>
                <a:cs typeface="Segoe UI" panose="020B0502040204020203" pitchFamily="34" charset="0"/>
              </a:defRPr>
            </a:lvl2pPr>
            <a:lvl3pPr marL="685800" indent="0" algn="l" defTabSz="685800" rtl="0" eaLnBrk="1" latinLnBrk="0" hangingPunct="1">
              <a:lnSpc>
                <a:spcPct val="100000"/>
              </a:lnSpc>
              <a:spcBef>
                <a:spcPts val="375"/>
              </a:spcBef>
              <a:buFont typeface="Wingdings" panose="05000000000000000000" pitchFamily="2" charset="2"/>
              <a:buNone/>
              <a:defRPr sz="1350" kern="1200" baseline="0">
                <a:solidFill>
                  <a:schemeClr val="tx1">
                    <a:tint val="75000"/>
                  </a:schemeClr>
                </a:solidFill>
                <a:latin typeface="+mn-lt"/>
                <a:ea typeface="+mn-ea"/>
                <a:cs typeface="Segoe UI" panose="020B0502040204020203" pitchFamily="34" charset="0"/>
              </a:defRPr>
            </a:lvl3pPr>
            <a:lvl4pPr marL="10287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4pPr>
            <a:lvl5pPr marL="1371600" indent="0" algn="l" defTabSz="685800" rtl="0" eaLnBrk="1" latinLnBrk="0" hangingPunct="1">
              <a:lnSpc>
                <a:spcPct val="100000"/>
              </a:lnSpc>
              <a:spcBef>
                <a:spcPts val="375"/>
              </a:spcBef>
              <a:buFont typeface="Arial" panose="020B0604020202020204" pitchFamily="34" charset="0"/>
              <a:buNone/>
              <a:defRPr sz="1200" kern="1200" baseline="0">
                <a:solidFill>
                  <a:schemeClr val="tx1">
                    <a:tint val="75000"/>
                  </a:schemeClr>
                </a:solidFill>
                <a:latin typeface="+mn-lt"/>
                <a:ea typeface="+mn-ea"/>
                <a:cs typeface="Segoe UI" panose="020B0502040204020203"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marL="285750" indent="-285750">
              <a:buFont typeface="Wingdings" charset="2"/>
              <a:buChar char="p"/>
            </a:pPr>
            <a:r>
              <a:rPr lang="en-US" altLang="zh-CN" sz="3200" dirty="0" smtClean="0">
                <a:solidFill>
                  <a:schemeClr val="bg1">
                    <a:lumMod val="85000"/>
                  </a:schemeClr>
                </a:solidFill>
              </a:rPr>
              <a:t> Introduction </a:t>
            </a:r>
          </a:p>
          <a:p>
            <a:pPr marL="285750" indent="-285750">
              <a:buFont typeface="Wingdings" charset="2"/>
              <a:buChar char="p"/>
            </a:pPr>
            <a:r>
              <a:rPr lang="en-US" altLang="zh-CN" sz="3200" dirty="0" smtClean="0">
                <a:solidFill>
                  <a:schemeClr val="bg1">
                    <a:lumMod val="85000"/>
                  </a:schemeClr>
                </a:solidFill>
              </a:rPr>
              <a:t> Motivations</a:t>
            </a:r>
          </a:p>
          <a:p>
            <a:pPr marL="285750" indent="-285750">
              <a:buFont typeface="Wingdings" charset="2"/>
              <a:buChar char="p"/>
            </a:pPr>
            <a:r>
              <a:rPr lang="en-US" altLang="zh-CN" sz="3200" dirty="0" smtClean="0">
                <a:solidFill>
                  <a:schemeClr val="tx1"/>
                </a:solidFill>
              </a:rPr>
              <a:t> Design and implementation of </a:t>
            </a:r>
            <a:r>
              <a:rPr lang="en-US" altLang="zh-CN" sz="3200" dirty="0" err="1" smtClean="0">
                <a:solidFill>
                  <a:schemeClr val="tx1"/>
                </a:solidFill>
              </a:rPr>
              <a:t>Wamalloc</a:t>
            </a:r>
            <a:endParaRPr lang="en-US" altLang="zh-CN" sz="3200" dirty="0" smtClean="0">
              <a:solidFill>
                <a:schemeClr val="tx1"/>
              </a:solidFill>
            </a:endParaRPr>
          </a:p>
          <a:p>
            <a:pPr marL="285750" indent="-285750">
              <a:buFont typeface="Wingdings" charset="2"/>
              <a:buChar char="p"/>
            </a:pPr>
            <a:r>
              <a:rPr lang="en-US" altLang="zh-CN" sz="3200" dirty="0" smtClean="0">
                <a:solidFill>
                  <a:schemeClr val="bg1">
                    <a:lumMod val="85000"/>
                  </a:schemeClr>
                </a:solidFill>
              </a:rPr>
              <a:t> Evaluation</a:t>
            </a:r>
          </a:p>
          <a:p>
            <a:pPr marL="285750" indent="-285750">
              <a:buFont typeface="Wingdings" charset="2"/>
              <a:buChar char="p"/>
            </a:pPr>
            <a:r>
              <a:rPr lang="en-US" altLang="zh-CN" sz="3200" dirty="0" smtClean="0">
                <a:solidFill>
                  <a:schemeClr val="bg1">
                    <a:lumMod val="85000"/>
                  </a:schemeClr>
                </a:solidFill>
              </a:rPr>
              <a:t> Conclusion</a:t>
            </a:r>
          </a:p>
          <a:p>
            <a:pPr marL="285750" indent="-285750">
              <a:buFont typeface="Wingdings" charset="2"/>
              <a:buChar char="p"/>
            </a:pPr>
            <a:endParaRPr lang="en-US" altLang="zh-CN" sz="3200" dirty="0"/>
          </a:p>
        </p:txBody>
      </p:sp>
    </p:spTree>
    <p:extLst>
      <p:ext uri="{BB962C8B-B14F-4D97-AF65-F5344CB8AC3E}">
        <p14:creationId xmlns:p14="http://schemas.microsoft.com/office/powerpoint/2010/main" val="10959661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zhu_comnet">
      <a:dk1>
        <a:srgbClr val="000000"/>
      </a:dk1>
      <a:lt1>
        <a:srgbClr val="FFFFFF"/>
      </a:lt1>
      <a:dk2>
        <a:srgbClr val="00009E"/>
      </a:dk2>
      <a:lt2>
        <a:srgbClr val="A365D1"/>
      </a:lt2>
      <a:accent1>
        <a:srgbClr val="003760"/>
      </a:accent1>
      <a:accent2>
        <a:srgbClr val="C00000"/>
      </a:accent2>
      <a:accent3>
        <a:srgbClr val="FFC619"/>
      </a:accent3>
      <a:accent4>
        <a:srgbClr val="384C00"/>
      </a:accent4>
      <a:accent5>
        <a:srgbClr val="0070C0"/>
      </a:accent5>
      <a:accent6>
        <a:srgbClr val="212167"/>
      </a:accent6>
      <a:hlink>
        <a:srgbClr val="C00000"/>
      </a:hlink>
      <a:folHlink>
        <a:srgbClr val="00009E"/>
      </a:folHlink>
    </a:clrScheme>
    <a:fontScheme name="Font_Geo_雅黑">
      <a:majorFont>
        <a:latin typeface="Georgia"/>
        <a:ea typeface="微软雅黑"/>
        <a:cs typeface=""/>
      </a:majorFont>
      <a:minorFont>
        <a:latin typeface="Georgia"/>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wrap="none" anchor="ctr" anchorCtr="0">
        <a:noAutofit/>
      </a:bodyPr>
      <a:lstStyle>
        <a:defPPr marL="0" algn="ctr">
          <a:defRPr dirty="0"/>
        </a:defPPr>
      </a:lstStyle>
    </a:spDef>
    <a:txDef>
      <a:spPr>
        <a:noFill/>
      </a:spPr>
      <a:bodyPr wrap="none" rtlCol="0">
        <a:spAutoFit/>
      </a:bodyPr>
      <a:lstStyle>
        <a:defPPr algn="ctr">
          <a:defRPr sz="16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11270</TotalTime>
  <Words>2731</Words>
  <Application>Microsoft Macintosh PowerPoint</Application>
  <PresentationFormat>全屏显示(4:3)</PresentationFormat>
  <Paragraphs>308</Paragraphs>
  <Slides>26</Slides>
  <Notes>24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Calibri</vt:lpstr>
      <vt:lpstr>Georgia</vt:lpstr>
      <vt:lpstr>Segoe UI</vt:lpstr>
      <vt:lpstr>Wingdings</vt:lpstr>
      <vt:lpstr>宋体</vt:lpstr>
      <vt:lpstr>微软雅黑</vt:lpstr>
      <vt:lpstr>Arial</vt:lpstr>
      <vt:lpstr>Office 主题</vt:lpstr>
      <vt:lpstr>Wamalloc: An Efficient Wear-Aware Allocator for Non-Volatile Memory </vt:lpstr>
      <vt:lpstr>Content</vt:lpstr>
      <vt:lpstr>Content</vt:lpstr>
      <vt:lpstr>Emerging NVM Technology</vt:lpstr>
      <vt:lpstr>NVM in Memory System</vt:lpstr>
      <vt:lpstr>Content</vt:lpstr>
      <vt:lpstr>Motivation for a New Allocator for NVM</vt:lpstr>
      <vt:lpstr>Motivation for a New In-Memory File System (Cont’)</vt:lpstr>
      <vt:lpstr>Content</vt:lpstr>
      <vt:lpstr>PowerPoint 演示文稿</vt:lpstr>
      <vt:lpstr>PowerPoint 演示文稿</vt:lpstr>
      <vt:lpstr>Local Heap</vt:lpstr>
      <vt:lpstr>State Transition of Chunk</vt:lpstr>
      <vt:lpstr>Local Heap Structure</vt:lpstr>
      <vt:lpstr>Global Heap</vt:lpstr>
      <vt:lpstr>Design of Wamalloc(Cont’)</vt:lpstr>
      <vt:lpstr>Allocation/Deallocation   Algorithm of Wamalloc</vt:lpstr>
      <vt:lpstr> Pseudocode of Wamalloc</vt:lpstr>
      <vt:lpstr>Content</vt:lpstr>
      <vt:lpstr>Evaluation</vt:lpstr>
      <vt:lpstr>wear-leveling</vt:lpstr>
      <vt:lpstr>total memory usage</vt:lpstr>
      <vt:lpstr>allocation performance</vt:lpstr>
      <vt:lpstr>Content</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Microsoft Office 用户</cp:lastModifiedBy>
  <cp:revision>685</cp:revision>
  <dcterms:created xsi:type="dcterms:W3CDTF">2014-07-18T02:33:40Z</dcterms:created>
  <dcterms:modified xsi:type="dcterms:W3CDTF">2016-12-14T05:45:56Z</dcterms:modified>
</cp:coreProperties>
</file>